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9" r:id="rId1"/>
  </p:sldMasterIdLst>
  <p:notesMasterIdLst>
    <p:notesMasterId r:id="rId3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</p:sldIdLst>
  <p:sldSz cx="12192000" cy="6858000"/>
  <p:notesSz cx="6985000" cy="9282113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67947" autoAdjust="0"/>
  </p:normalViewPr>
  <p:slideViewPr>
    <p:cSldViewPr snapToGrid="0" snapToObjects="1">
      <p:cViewPr varScale="1">
        <p:scale>
          <a:sx n="70" d="100"/>
          <a:sy n="70" d="100"/>
        </p:scale>
        <p:origin x="-968" y="-11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printerSettings" Target="printerSettings/printerSettings1.bin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 txBox="1">
            <a:spLocks noGrp="1"/>
          </p:cNvSpPr>
          <p:nvPr>
            <p:ph type="hdr" idx="2"/>
          </p:nvPr>
        </p:nvSpPr>
        <p:spPr>
          <a:xfrm>
            <a:off x="-1586" y="0"/>
            <a:ext cx="3028949" cy="4635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1pPr>
            <a:lvl2pPr marL="4572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2pPr>
            <a:lvl3pPr marL="914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3pPr>
            <a:lvl4pPr marL="13716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4pPr>
            <a:lvl5pPr marL="18288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5pPr>
            <a:lvl6pPr marL="22860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6pPr>
            <a:lvl7pPr marL="3200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7pPr>
            <a:lvl8pPr marL="45720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8pPr>
            <a:lvl9pPr marL="64008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/>
          </a:p>
        </p:txBody>
      </p:sp>
      <p:sp>
        <p:nvSpPr>
          <p:cNvPr id="3" name="Shape 3"/>
          <p:cNvSpPr txBox="1">
            <a:spLocks noGrp="1"/>
          </p:cNvSpPr>
          <p:nvPr>
            <p:ph type="dt" idx="10"/>
          </p:nvPr>
        </p:nvSpPr>
        <p:spPr>
          <a:xfrm>
            <a:off x="3957637" y="0"/>
            <a:ext cx="3028949" cy="4635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1pPr>
            <a:lvl2pPr marL="4572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2pPr>
            <a:lvl3pPr marL="914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3pPr>
            <a:lvl4pPr marL="13716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4pPr>
            <a:lvl5pPr marL="18288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5pPr>
            <a:lvl6pPr marL="22860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6pPr>
            <a:lvl7pPr marL="3200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7pPr>
            <a:lvl8pPr marL="45720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8pPr>
            <a:lvl9pPr marL="64008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/>
          </a:p>
        </p:txBody>
      </p:sp>
      <p:sp>
        <p:nvSpPr>
          <p:cNvPr id="4" name="Shape 4"/>
          <p:cNvSpPr>
            <a:spLocks noGrp="1" noRot="1" noChangeAspect="1"/>
          </p:cNvSpPr>
          <p:nvPr>
            <p:ph type="sldImg" idx="3"/>
          </p:nvPr>
        </p:nvSpPr>
        <p:spPr>
          <a:xfrm>
            <a:off x="410636" y="703262"/>
            <a:ext cx="6163800" cy="3467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5" name="Shape 5"/>
          <p:cNvSpPr txBox="1">
            <a:spLocks noGrp="1"/>
          </p:cNvSpPr>
          <p:nvPr>
            <p:ph type="body" idx="1"/>
          </p:nvPr>
        </p:nvSpPr>
        <p:spPr>
          <a:xfrm>
            <a:off x="931862" y="4408487"/>
            <a:ext cx="5121275" cy="417671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ftr" idx="11"/>
          </p:nvPr>
        </p:nvSpPr>
        <p:spPr>
          <a:xfrm>
            <a:off x="-1586" y="8818561"/>
            <a:ext cx="3028949" cy="4635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1pPr>
            <a:lvl2pPr marL="4572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2pPr>
            <a:lvl3pPr marL="914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3pPr>
            <a:lvl4pPr marL="13716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4pPr>
            <a:lvl5pPr marL="18288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5pPr>
            <a:lvl6pPr marL="22860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6pPr>
            <a:lvl7pPr marL="3200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7pPr>
            <a:lvl8pPr marL="45720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8pPr>
            <a:lvl9pPr marL="64008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sldNum" idx="12"/>
          </p:nvPr>
        </p:nvSpPr>
        <p:spPr>
          <a:xfrm>
            <a:off x="3957637" y="8818561"/>
            <a:ext cx="3028949" cy="463550"/>
          </a:xfrm>
          <a:prstGeom prst="rect">
            <a:avLst/>
          </a:prstGeom>
          <a:noFill/>
          <a:ln>
            <a:noFill/>
          </a:ln>
        </p:spPr>
        <p:txBody>
          <a:bodyPr lIns="19350" tIns="0" rIns="19350" bIns="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Times New Roman"/>
              <a:buNone/>
            </a:pPr>
            <a:fld id="{00000000-1234-1234-1234-123412341234}" type="slidenum">
              <a:rPr lang="en-US" sz="1000" b="0" i="1" u="none" strike="noStrike" cap="none" baseline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lang="en-US" sz="1000" b="0" i="1" u="none" strike="noStrike" cap="none" baseline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102488416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>
            <a:spLocks noGrp="1" noRot="1" noChangeAspect="1"/>
          </p:cNvSpPr>
          <p:nvPr>
            <p:ph type="sldImg" idx="2"/>
          </p:nvPr>
        </p:nvSpPr>
        <p:spPr>
          <a:xfrm>
            <a:off x="410636" y="703262"/>
            <a:ext cx="6163800" cy="3467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931862" y="4408487"/>
            <a:ext cx="5121300" cy="4176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-US" sz="1100">
                <a:solidFill>
                  <a:schemeClr val="dk1"/>
                </a:solidFill>
              </a:rPr>
              <a:t>Headshot</a:t>
            </a:r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3957637" y="8818561"/>
            <a:ext cx="3028800" cy="463499"/>
          </a:xfrm>
          <a:prstGeom prst="rect">
            <a:avLst/>
          </a:prstGeom>
        </p:spPr>
        <p:txBody>
          <a:bodyPr lIns="19350" tIns="0" rIns="19350" bIns="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Times New Roman"/>
              <a:buNone/>
            </a:pPr>
            <a:fld id="{00000000-1234-1234-1234-123412341234}" type="slidenum">
              <a:rPr lang="en-US"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 idx="2"/>
          </p:nvPr>
        </p:nvSpPr>
        <p:spPr>
          <a:xfrm>
            <a:off x="410636" y="703262"/>
            <a:ext cx="6163800" cy="3467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931862" y="4408487"/>
            <a:ext cx="5121300" cy="4176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Such calls come through “call gates” and return back to user code. The processor execution mode or privilege ring changes when call and return happen.</a:t>
            </a:r>
          </a:p>
        </p:txBody>
      </p:sp>
      <p:sp>
        <p:nvSpPr>
          <p:cNvPr id="108" name="Shape 108"/>
          <p:cNvSpPr txBox="1">
            <a:spLocks noGrp="1"/>
          </p:cNvSpPr>
          <p:nvPr>
            <p:ph type="sldNum" idx="12"/>
          </p:nvPr>
        </p:nvSpPr>
        <p:spPr>
          <a:xfrm>
            <a:off x="3957637" y="8818561"/>
            <a:ext cx="3028800" cy="463499"/>
          </a:xfrm>
          <a:prstGeom prst="rect">
            <a:avLst/>
          </a:prstGeom>
        </p:spPr>
        <p:txBody>
          <a:bodyPr lIns="19350" tIns="0" rIns="19350" bIns="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Times New Roman"/>
              <a:buNone/>
            </a:pPr>
            <a:fld id="{00000000-1234-1234-1234-123412341234}" type="slidenum">
              <a:rPr lang="en-US"/>
              <a:t>10</a:t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>
            <a:spLocks noGrp="1" noRot="1" noChangeAspect="1"/>
          </p:cNvSpPr>
          <p:nvPr>
            <p:ph type="sldImg" idx="2"/>
          </p:nvPr>
        </p:nvSpPr>
        <p:spPr>
          <a:xfrm>
            <a:off x="410636" y="703262"/>
            <a:ext cx="6163800" cy="3467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5" name="Shape 115"/>
          <p:cNvSpPr txBox="1">
            <a:spLocks noGrp="1"/>
          </p:cNvSpPr>
          <p:nvPr>
            <p:ph type="body" idx="1"/>
          </p:nvPr>
        </p:nvSpPr>
        <p:spPr>
          <a:xfrm>
            <a:off x="931862" y="4408487"/>
            <a:ext cx="5121300" cy="4176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How do we meet the isolation OS/user isolation and separation?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2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Hardware support for memory protection.</a:t>
            </a:r>
          </a:p>
        </p:txBody>
      </p:sp>
      <p:sp>
        <p:nvSpPr>
          <p:cNvPr id="116" name="Shape 116"/>
          <p:cNvSpPr txBox="1">
            <a:spLocks noGrp="1"/>
          </p:cNvSpPr>
          <p:nvPr>
            <p:ph type="sldNum" idx="12"/>
          </p:nvPr>
        </p:nvSpPr>
        <p:spPr>
          <a:xfrm>
            <a:off x="3957637" y="8818561"/>
            <a:ext cx="3028800" cy="463499"/>
          </a:xfrm>
          <a:prstGeom prst="rect">
            <a:avLst/>
          </a:prstGeom>
        </p:spPr>
        <p:txBody>
          <a:bodyPr lIns="19350" tIns="0" rIns="19350" bIns="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Times New Roman"/>
              <a:buNone/>
            </a:pPr>
            <a:fld id="{00000000-1234-1234-1234-123412341234}" type="slidenum">
              <a:rPr lang="en-US"/>
              <a:t>11</a:t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>
            <a:spLocks noGrp="1" noRot="1" noChangeAspect="1"/>
          </p:cNvSpPr>
          <p:nvPr>
            <p:ph type="sldImg" idx="2"/>
          </p:nvPr>
        </p:nvSpPr>
        <p:spPr>
          <a:xfrm>
            <a:off x="411163" y="703263"/>
            <a:ext cx="6162675" cy="3467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7" name="Shape 127"/>
          <p:cNvSpPr txBox="1">
            <a:spLocks noGrp="1"/>
          </p:cNvSpPr>
          <p:nvPr>
            <p:ph type="body" idx="1"/>
          </p:nvPr>
        </p:nvSpPr>
        <p:spPr>
          <a:xfrm>
            <a:off x="931862" y="4408487"/>
            <a:ext cx="5121300" cy="4176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-US" dirty="0"/>
              <a:t>QUIZ: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sz="1100" dirty="0">
                <a:solidFill>
                  <a:schemeClr val="dk1"/>
                </a:solidFill>
              </a:rPr>
              <a:t>Before we discuss how to isolate the memory from the user. Let’s get into a Security Mindset …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100" dirty="0">
              <a:solidFill>
                <a:schemeClr val="dk1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1100" dirty="0">
                <a:solidFill>
                  <a:schemeClr val="dk1"/>
                </a:solidFill>
              </a:rPr>
              <a:t>Think of ways a hacker can access memory.</a:t>
            </a:r>
          </a:p>
          <a:p>
            <a:pPr lvl="0" rtl="0">
              <a:spcBef>
                <a:spcPts val="0"/>
              </a:spcBef>
              <a:buNone/>
            </a:pPr>
            <a:endParaRPr sz="1100" dirty="0">
              <a:solidFill>
                <a:schemeClr val="dk1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1100" dirty="0">
                <a:solidFill>
                  <a:schemeClr val="dk1"/>
                </a:solidFill>
              </a:rPr>
              <a:t>SOLUTION:</a:t>
            </a:r>
            <a:br>
              <a:rPr lang="en-US" sz="1100" dirty="0">
                <a:solidFill>
                  <a:schemeClr val="dk1"/>
                </a:solidFill>
              </a:rPr>
            </a:br>
            <a:r>
              <a:rPr lang="en-US" sz="1100" dirty="0">
                <a:solidFill>
                  <a:schemeClr val="dk1"/>
                </a:solidFill>
              </a:rPr>
              <a:t/>
            </a:r>
            <a:br>
              <a:rPr lang="en-US" sz="1100" dirty="0">
                <a:solidFill>
                  <a:schemeClr val="dk1"/>
                </a:solidFill>
              </a:rPr>
            </a:br>
            <a:r>
              <a:rPr lang="en-US" sz="1100" dirty="0">
                <a:solidFill>
                  <a:schemeClr val="dk1"/>
                </a:solidFill>
              </a:rPr>
              <a:t>The first two answers have both been shown to allow unauthorized access to memory. 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-US" sz="1100" dirty="0">
                <a:solidFill>
                  <a:schemeClr val="dk1"/>
                </a:solidFill>
              </a:rPr>
              <a:t>There are links in the instructors notes with more information.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100" dirty="0">
              <a:solidFill>
                <a:schemeClr val="dk1"/>
              </a:solidFill>
            </a:endParaRP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-US" sz="1100" dirty="0">
                <a:solidFill>
                  <a:schemeClr val="dk1"/>
                </a:solidFill>
              </a:rPr>
              <a:t>First is </a:t>
            </a:r>
            <a:r>
              <a:rPr lang="en-US" sz="1100" dirty="0" err="1">
                <a:solidFill>
                  <a:schemeClr val="dk1"/>
                </a:solidFill>
              </a:rPr>
              <a:t>BadUSB</a:t>
            </a:r>
            <a:r>
              <a:rPr lang="en-US" sz="1100" dirty="0">
                <a:solidFill>
                  <a:schemeClr val="dk1"/>
                </a:solidFill>
              </a:rPr>
              <a:t> hack, changes firmware which can take over a computer, modifying key OS data structures. </a:t>
            </a:r>
            <a:r>
              <a:rPr lang="en-US" sz="1100" dirty="0" err="1">
                <a:solidFill>
                  <a:schemeClr val="dk1"/>
                </a:solidFill>
              </a:rPr>
              <a:t>BlackHat</a:t>
            </a:r>
            <a:endParaRPr lang="en-US" sz="1100" dirty="0">
              <a:solidFill>
                <a:schemeClr val="dk1"/>
              </a:solidFill>
            </a:endParaRP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-US" sz="1100" dirty="0" err="1">
                <a:solidFill>
                  <a:schemeClr val="dk1"/>
                </a:solidFill>
              </a:rPr>
              <a:t>Thunderstrike</a:t>
            </a:r>
            <a:r>
              <a:rPr lang="en-US" sz="1100" dirty="0">
                <a:solidFill>
                  <a:schemeClr val="dk1"/>
                </a:solidFill>
              </a:rPr>
              <a:t> at http://</a:t>
            </a:r>
            <a:r>
              <a:rPr lang="en-US" sz="1100" dirty="0" err="1">
                <a:solidFill>
                  <a:schemeClr val="dk1"/>
                </a:solidFill>
              </a:rPr>
              <a:t>arstechnica.com</a:t>
            </a:r>
            <a:r>
              <a:rPr lang="en-US" sz="1100" dirty="0">
                <a:solidFill>
                  <a:schemeClr val="dk1"/>
                </a:solidFill>
              </a:rPr>
              <a:t>/security/2015/01/worlds-first-known-bootkit-for-os-x-can-permanently-backdoor-macs/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-US" sz="1100" dirty="0">
                <a:solidFill>
                  <a:schemeClr val="dk1"/>
                </a:solidFill>
              </a:rPr>
              <a:t>Row hammer hack http://</a:t>
            </a:r>
            <a:r>
              <a:rPr lang="en-US" sz="1100" dirty="0" err="1">
                <a:solidFill>
                  <a:schemeClr val="dk1"/>
                </a:solidFill>
              </a:rPr>
              <a:t>googleprojectzero.blogspot.com</a:t>
            </a:r>
            <a:r>
              <a:rPr lang="en-US" sz="1100" dirty="0">
                <a:solidFill>
                  <a:schemeClr val="dk1"/>
                </a:solidFill>
              </a:rPr>
              <a:t>/2015/03/exploiting-dram-</a:t>
            </a:r>
            <a:r>
              <a:rPr lang="en-US" sz="1100" dirty="0" err="1">
                <a:solidFill>
                  <a:schemeClr val="dk1"/>
                </a:solidFill>
              </a:rPr>
              <a:t>rowhammer</a:t>
            </a:r>
            <a:r>
              <a:rPr lang="en-US" sz="1100" dirty="0">
                <a:solidFill>
                  <a:schemeClr val="dk1"/>
                </a:solidFill>
              </a:rPr>
              <a:t>-bug-to-</a:t>
            </a:r>
            <a:r>
              <a:rPr lang="en-US" sz="1100" dirty="0" err="1">
                <a:solidFill>
                  <a:schemeClr val="dk1"/>
                </a:solidFill>
              </a:rPr>
              <a:t>gain.htm</a:t>
            </a:r>
            <a:endParaRPr lang="en-US" sz="1100" dirty="0">
              <a:solidFill>
                <a:schemeClr val="dk1"/>
              </a:solidFill>
            </a:endParaRPr>
          </a:p>
        </p:txBody>
      </p:sp>
      <p:sp>
        <p:nvSpPr>
          <p:cNvPr id="128" name="Shape 128"/>
          <p:cNvSpPr txBox="1">
            <a:spLocks noGrp="1"/>
          </p:cNvSpPr>
          <p:nvPr>
            <p:ph type="sldNum" idx="12"/>
          </p:nvPr>
        </p:nvSpPr>
        <p:spPr>
          <a:xfrm>
            <a:off x="3957637" y="8818561"/>
            <a:ext cx="3028800" cy="463499"/>
          </a:xfrm>
          <a:prstGeom prst="rect">
            <a:avLst/>
          </a:prstGeom>
        </p:spPr>
        <p:txBody>
          <a:bodyPr lIns="19350" tIns="0" rIns="19350" bIns="0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12</a:t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>
            <a:spLocks noGrp="1" noRot="1" noChangeAspect="1"/>
          </p:cNvSpPr>
          <p:nvPr>
            <p:ph type="sldImg" idx="2"/>
          </p:nvPr>
        </p:nvSpPr>
        <p:spPr>
          <a:xfrm>
            <a:off x="411163" y="703263"/>
            <a:ext cx="6162675" cy="3467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6" name="Shape 136"/>
          <p:cNvSpPr txBox="1">
            <a:spLocks noGrp="1"/>
          </p:cNvSpPr>
          <p:nvPr>
            <p:ph type="body" idx="1"/>
          </p:nvPr>
        </p:nvSpPr>
        <p:spPr>
          <a:xfrm>
            <a:off x="931862" y="4408487"/>
            <a:ext cx="5121300" cy="4176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-US" sz="1100">
                <a:solidFill>
                  <a:schemeClr val="dk1"/>
                </a:solidFill>
              </a:rPr>
              <a:t>Discuss the logical address mapping to the physical memory. 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100">
              <a:solidFill>
                <a:schemeClr val="dk1"/>
              </a:solidFill>
            </a:endParaRP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100">
              <a:solidFill>
                <a:schemeClr val="dk1"/>
              </a:solidFill>
            </a:endParaRP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Every process views memory as contiguous, often larger than available physical memory.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2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2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457200" lvl="0" indent="-304800" rtl="0">
              <a:spcBef>
                <a:spcPts val="0"/>
              </a:spcBef>
              <a:buClr>
                <a:schemeClr val="dk1"/>
              </a:buClr>
              <a:buSzPct val="100000"/>
              <a:buFont typeface="Cambria"/>
              <a:buChar char="•"/>
            </a:pPr>
            <a:r>
              <a:rPr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Usually 2^32 or 2^64 addresses</a:t>
            </a:r>
          </a:p>
          <a:p>
            <a:pPr marL="457200" lvl="0" indent="-304800" rtl="0">
              <a:spcBef>
                <a:spcPts val="0"/>
              </a:spcBef>
              <a:buClr>
                <a:schemeClr val="dk1"/>
              </a:buClr>
              <a:buSzPct val="100000"/>
              <a:buFont typeface="Cambria"/>
              <a:buChar char="•"/>
            </a:pPr>
            <a:r>
              <a:rPr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Each process has its own mapping</a:t>
            </a:r>
          </a:p>
        </p:txBody>
      </p:sp>
      <p:sp>
        <p:nvSpPr>
          <p:cNvPr id="137" name="Shape 137"/>
          <p:cNvSpPr txBox="1">
            <a:spLocks noGrp="1"/>
          </p:cNvSpPr>
          <p:nvPr>
            <p:ph type="sldNum" idx="12"/>
          </p:nvPr>
        </p:nvSpPr>
        <p:spPr>
          <a:xfrm>
            <a:off x="3957637" y="8818561"/>
            <a:ext cx="3028800" cy="463499"/>
          </a:xfrm>
          <a:prstGeom prst="rect">
            <a:avLst/>
          </a:prstGeom>
        </p:spPr>
        <p:txBody>
          <a:bodyPr lIns="19350" tIns="0" rIns="19350" bIns="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Times New Roman"/>
              <a:buNone/>
            </a:pPr>
            <a:fld id="{00000000-1234-1234-1234-123412341234}" type="slidenum">
              <a:rPr lang="en-US"/>
              <a:t>13</a:t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>
            <a:spLocks noGrp="1" noRot="1" noChangeAspect="1"/>
          </p:cNvSpPr>
          <p:nvPr>
            <p:ph type="sldImg" idx="2"/>
          </p:nvPr>
        </p:nvSpPr>
        <p:spPr>
          <a:xfrm>
            <a:off x="410636" y="703262"/>
            <a:ext cx="6163800" cy="3467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4" name="Shape 144"/>
          <p:cNvSpPr txBox="1">
            <a:spLocks noGrp="1"/>
          </p:cNvSpPr>
          <p:nvPr>
            <p:ph type="body" idx="1"/>
          </p:nvPr>
        </p:nvSpPr>
        <p:spPr>
          <a:xfrm>
            <a:off x="931862" y="4408487"/>
            <a:ext cx="5121300" cy="4176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Operating system maps logical virtual addresses or pages onto physical memory frames</a:t>
            </a:r>
          </a:p>
        </p:txBody>
      </p:sp>
      <p:sp>
        <p:nvSpPr>
          <p:cNvPr id="145" name="Shape 145"/>
          <p:cNvSpPr txBox="1">
            <a:spLocks noGrp="1"/>
          </p:cNvSpPr>
          <p:nvPr>
            <p:ph type="sldNum" idx="12"/>
          </p:nvPr>
        </p:nvSpPr>
        <p:spPr>
          <a:xfrm>
            <a:off x="3957637" y="8818561"/>
            <a:ext cx="3028800" cy="463499"/>
          </a:xfrm>
          <a:prstGeom prst="rect">
            <a:avLst/>
          </a:prstGeom>
        </p:spPr>
        <p:txBody>
          <a:bodyPr lIns="19350" tIns="0" rIns="19350" bIns="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Times New Roman"/>
              <a:buNone/>
            </a:pPr>
            <a:fld id="{00000000-1234-1234-1234-123412341234}" type="slidenum">
              <a:rPr lang="en-US"/>
              <a:t>14</a:t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>
            <a:spLocks noGrp="1" noRot="1" noChangeAspect="1"/>
          </p:cNvSpPr>
          <p:nvPr>
            <p:ph type="sldImg" idx="2"/>
          </p:nvPr>
        </p:nvSpPr>
        <p:spPr>
          <a:xfrm>
            <a:off x="410636" y="703262"/>
            <a:ext cx="6163800" cy="3467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53" name="Shape 153"/>
          <p:cNvSpPr txBox="1">
            <a:spLocks noGrp="1"/>
          </p:cNvSpPr>
          <p:nvPr>
            <p:ph type="body" idx="1"/>
          </p:nvPr>
        </p:nvSpPr>
        <p:spPr>
          <a:xfrm>
            <a:off x="931862" y="4408487"/>
            <a:ext cx="5121300" cy="4176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457200" lvl="0" indent="-304800" rtl="0">
              <a:spcBef>
                <a:spcPts val="0"/>
              </a:spcBef>
              <a:buClr>
                <a:schemeClr val="dk1"/>
              </a:buClr>
              <a:buSzPct val="100000"/>
              <a:buFont typeface="Cambria"/>
              <a:buChar char="•"/>
            </a:pPr>
            <a:r>
              <a:rPr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OS will not map a virtual page of process A to a physical page of process B unless explicit sharing is desired.</a:t>
            </a:r>
          </a:p>
          <a:p>
            <a:pPr marL="457200" lvl="0" indent="-304800" rtl="0">
              <a:spcBef>
                <a:spcPts val="0"/>
              </a:spcBef>
              <a:buClr>
                <a:schemeClr val="dk1"/>
              </a:buClr>
              <a:buSzPct val="100000"/>
              <a:buFont typeface="Cambria"/>
              <a:buChar char="•"/>
            </a:pPr>
            <a:r>
              <a:rPr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Process A cannot access process B’s memory because it has not way to name/reach its memory.</a:t>
            </a:r>
          </a:p>
          <a:p>
            <a:pPr marL="457200" lvl="0" indent="-304800" rtl="0">
              <a:spcBef>
                <a:spcPts val="0"/>
              </a:spcBef>
              <a:buClr>
                <a:schemeClr val="dk1"/>
              </a:buClr>
              <a:buSzPct val="100000"/>
              <a:buFont typeface="Cambria"/>
              <a:buChar char="•"/>
            </a:pPr>
            <a:r>
              <a:rPr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Page tables managed by OS</a:t>
            </a:r>
          </a:p>
        </p:txBody>
      </p:sp>
      <p:sp>
        <p:nvSpPr>
          <p:cNvPr id="154" name="Shape 154"/>
          <p:cNvSpPr txBox="1">
            <a:spLocks noGrp="1"/>
          </p:cNvSpPr>
          <p:nvPr>
            <p:ph type="sldNum" idx="12"/>
          </p:nvPr>
        </p:nvSpPr>
        <p:spPr>
          <a:xfrm>
            <a:off x="3957637" y="8818561"/>
            <a:ext cx="3028800" cy="463499"/>
          </a:xfrm>
          <a:prstGeom prst="rect">
            <a:avLst/>
          </a:prstGeom>
        </p:spPr>
        <p:txBody>
          <a:bodyPr lIns="19350" tIns="0" rIns="19350" bIns="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Times New Roman"/>
              <a:buNone/>
            </a:pPr>
            <a:fld id="{00000000-1234-1234-1234-123412341234}" type="slidenum">
              <a:rPr lang="en-US"/>
              <a:t>15</a:t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>
            <a:spLocks noGrp="1" noRot="1" noChangeAspect="1"/>
          </p:cNvSpPr>
          <p:nvPr>
            <p:ph type="sldImg" idx="2"/>
          </p:nvPr>
        </p:nvSpPr>
        <p:spPr>
          <a:xfrm>
            <a:off x="410636" y="703262"/>
            <a:ext cx="6163800" cy="3467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931862" y="4408487"/>
            <a:ext cx="5121300" cy="4176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457200" lvl="0" indent="-304800" rtl="0">
              <a:spcBef>
                <a:spcPts val="0"/>
              </a:spcBef>
              <a:buClr>
                <a:schemeClr val="dk1"/>
              </a:buClr>
              <a:buSzPct val="100000"/>
              <a:buFont typeface="Cambria"/>
              <a:buChar char="•"/>
            </a:pPr>
            <a:r>
              <a:rPr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Processor memory management unit (MMU) uses page tables to resolve virtual addresses to physical addresses.</a:t>
            </a:r>
          </a:p>
          <a:p>
            <a:pPr marL="457200" lvl="0" indent="-304800" rtl="0">
              <a:spcBef>
                <a:spcPts val="0"/>
              </a:spcBef>
              <a:buClr>
                <a:schemeClr val="dk1"/>
              </a:buClr>
              <a:buSzPct val="100000"/>
              <a:buFont typeface="Cambria"/>
              <a:buChar char="•"/>
            </a:pPr>
            <a:r>
              <a:rPr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RWX bits on pages limit type of access to addressable memory</a:t>
            </a:r>
          </a:p>
        </p:txBody>
      </p:sp>
      <p:sp>
        <p:nvSpPr>
          <p:cNvPr id="162" name="Shape 162"/>
          <p:cNvSpPr txBox="1">
            <a:spLocks noGrp="1"/>
          </p:cNvSpPr>
          <p:nvPr>
            <p:ph type="sldNum" idx="12"/>
          </p:nvPr>
        </p:nvSpPr>
        <p:spPr>
          <a:xfrm>
            <a:off x="3957637" y="8818561"/>
            <a:ext cx="3028800" cy="463499"/>
          </a:xfrm>
          <a:prstGeom prst="rect">
            <a:avLst/>
          </a:prstGeom>
        </p:spPr>
        <p:txBody>
          <a:bodyPr lIns="19350" tIns="0" rIns="19350" bIns="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Times New Roman"/>
              <a:buNone/>
            </a:pPr>
            <a:fld id="{00000000-1234-1234-1234-123412341234}" type="slidenum">
              <a:rPr lang="en-US"/>
              <a:t>16</a:t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>
            <a:spLocks noGrp="1" noRot="1" noChangeAspect="1"/>
          </p:cNvSpPr>
          <p:nvPr>
            <p:ph type="sldImg" idx="2"/>
          </p:nvPr>
        </p:nvSpPr>
        <p:spPr>
          <a:xfrm>
            <a:off x="411163" y="703263"/>
            <a:ext cx="6162675" cy="3467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3" name="Shape 173"/>
          <p:cNvSpPr txBox="1">
            <a:spLocks noGrp="1"/>
          </p:cNvSpPr>
          <p:nvPr>
            <p:ph type="body" idx="1"/>
          </p:nvPr>
        </p:nvSpPr>
        <p:spPr>
          <a:xfrm>
            <a:off x="931862" y="4408487"/>
            <a:ext cx="5121300" cy="4176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-US"/>
              <a:t>QUIZ:</a:t>
            </a:r>
            <a:br>
              <a:rPr lang="en-US"/>
            </a:br>
            <a:r>
              <a:rPr lang="en-US"/>
              <a:t/>
            </a:r>
            <a:br>
              <a:rPr lang="en-US"/>
            </a:br>
            <a:r>
              <a:rPr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Before we discuss how to create a non-executable stack, let’s discuss the stack’s exploitable weaknesses.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/>
              <a:t/>
            </a:r>
            <a:br>
              <a:rPr lang="en-US"/>
            </a:br>
            <a:r>
              <a:rPr lang="en-US"/>
              <a:t>SOLUTION:</a:t>
            </a:r>
            <a:br>
              <a:rPr lang="en-US"/>
            </a:br>
            <a:r>
              <a:rPr lang="en-US"/>
              <a:t/>
            </a:r>
            <a:br>
              <a:rPr lang="en-US"/>
            </a:br>
            <a:r>
              <a:rPr lang="en-US"/>
              <a:t>Discuss answers</a:t>
            </a:r>
          </a:p>
        </p:txBody>
      </p:sp>
      <p:sp>
        <p:nvSpPr>
          <p:cNvPr id="174" name="Shape 174"/>
          <p:cNvSpPr txBox="1">
            <a:spLocks noGrp="1"/>
          </p:cNvSpPr>
          <p:nvPr>
            <p:ph type="sldNum" idx="12"/>
          </p:nvPr>
        </p:nvSpPr>
        <p:spPr>
          <a:xfrm>
            <a:off x="3957637" y="8818561"/>
            <a:ext cx="3028800" cy="463499"/>
          </a:xfrm>
          <a:prstGeom prst="rect">
            <a:avLst/>
          </a:prstGeom>
        </p:spPr>
        <p:txBody>
          <a:bodyPr lIns="19350" tIns="0" rIns="19350" bIns="0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17</a:t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 noRot="1" noChangeAspect="1"/>
          </p:cNvSpPr>
          <p:nvPr>
            <p:ph type="sldImg" idx="2"/>
          </p:nvPr>
        </p:nvSpPr>
        <p:spPr>
          <a:xfrm>
            <a:off x="410636" y="703262"/>
            <a:ext cx="6163800" cy="3467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82" name="Shape 182"/>
          <p:cNvSpPr txBox="1">
            <a:spLocks noGrp="1"/>
          </p:cNvSpPr>
          <p:nvPr>
            <p:ph type="body" idx="1"/>
          </p:nvPr>
        </p:nvSpPr>
        <p:spPr>
          <a:xfrm>
            <a:off x="931862" y="4408487"/>
            <a:ext cx="5121300" cy="4176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Now think how we can do a non-executable stack to help prevent code injection via stack buffer</a:t>
            </a:r>
          </a:p>
          <a:p>
            <a:pPr marL="457200" lvl="0" indent="-304800" rtl="0">
              <a:spcBef>
                <a:spcPts val="0"/>
              </a:spcBef>
              <a:buClr>
                <a:schemeClr val="dk1"/>
              </a:buClr>
              <a:buSzPct val="100000"/>
              <a:buFont typeface="Cambria"/>
              <a:buChar char="•"/>
            </a:pPr>
            <a:r>
              <a:rPr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Used by Windows, OS X, Linux</a:t>
            </a:r>
          </a:p>
        </p:txBody>
      </p:sp>
      <p:sp>
        <p:nvSpPr>
          <p:cNvPr id="183" name="Shape 183"/>
          <p:cNvSpPr txBox="1">
            <a:spLocks noGrp="1"/>
          </p:cNvSpPr>
          <p:nvPr>
            <p:ph type="sldNum" idx="12"/>
          </p:nvPr>
        </p:nvSpPr>
        <p:spPr>
          <a:xfrm>
            <a:off x="3957637" y="8818561"/>
            <a:ext cx="3028800" cy="463499"/>
          </a:xfrm>
          <a:prstGeom prst="rect">
            <a:avLst/>
          </a:prstGeom>
        </p:spPr>
        <p:txBody>
          <a:bodyPr lIns="19350" tIns="0" rIns="19350" bIns="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Times New Roman"/>
              <a:buNone/>
            </a:pPr>
            <a:fld id="{00000000-1234-1234-1234-123412341234}" type="slidenum">
              <a:rPr lang="en-US"/>
              <a:t>18</a:t>
            </a:fld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>
            <a:spLocks noGrp="1" noRot="1" noChangeAspect="1"/>
          </p:cNvSpPr>
          <p:nvPr>
            <p:ph type="sldImg" idx="2"/>
          </p:nvPr>
        </p:nvSpPr>
        <p:spPr>
          <a:xfrm>
            <a:off x="410636" y="703262"/>
            <a:ext cx="6163800" cy="3467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90" name="Shape 190"/>
          <p:cNvSpPr txBox="1">
            <a:spLocks noGrp="1"/>
          </p:cNvSpPr>
          <p:nvPr>
            <p:ph type="body" idx="1"/>
          </p:nvPr>
        </p:nvSpPr>
        <p:spPr>
          <a:xfrm>
            <a:off x="931862" y="4408487"/>
            <a:ext cx="5121300" cy="4176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ct val="91666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Some more details for isolation of OS from application code.</a:t>
            </a:r>
          </a:p>
          <a:p>
            <a:pPr marL="457200" lvl="0" indent="-304800" rtl="0">
              <a:spcBef>
                <a:spcPts val="0"/>
              </a:spcBef>
              <a:buClr>
                <a:schemeClr val="dk1"/>
              </a:buClr>
              <a:buSzPct val="100000"/>
              <a:buFont typeface="Times New Roman"/>
              <a:buChar char="•"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OS (Kernel) resides in a portion of each process’s address space.</a:t>
            </a:r>
          </a:p>
          <a:p>
            <a:pPr marL="457200" lvl="0" indent="-304800" rtl="0">
              <a:spcBef>
                <a:spcPts val="0"/>
              </a:spcBef>
              <a:buClr>
                <a:schemeClr val="dk1"/>
              </a:buClr>
              <a:buFont typeface="Times New Roman"/>
              <a:buChar char="•"/>
            </a:pP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800" rtl="0">
              <a:spcBef>
                <a:spcPts val="0"/>
              </a:spcBef>
              <a:buClr>
                <a:schemeClr val="dk1"/>
              </a:buClr>
              <a:buSzPct val="100000"/>
              <a:buFont typeface="Times New Roman"/>
              <a:buChar char="•"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True for each process, processes can cross the fence only in controlled/limited ways.</a:t>
            </a:r>
          </a:p>
        </p:txBody>
      </p:sp>
      <p:sp>
        <p:nvSpPr>
          <p:cNvPr id="191" name="Shape 191"/>
          <p:cNvSpPr txBox="1">
            <a:spLocks noGrp="1"/>
          </p:cNvSpPr>
          <p:nvPr>
            <p:ph type="sldNum" idx="12"/>
          </p:nvPr>
        </p:nvSpPr>
        <p:spPr>
          <a:xfrm>
            <a:off x="3957637" y="8818561"/>
            <a:ext cx="3028800" cy="463499"/>
          </a:xfrm>
          <a:prstGeom prst="rect">
            <a:avLst/>
          </a:prstGeom>
        </p:spPr>
        <p:txBody>
          <a:bodyPr lIns="19350" tIns="0" rIns="19350" bIns="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Times New Roman"/>
              <a:buNone/>
            </a:pPr>
            <a:fld id="{00000000-1234-1234-1234-123412341234}" type="slidenum">
              <a:rPr lang="en-US"/>
              <a:t>19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>
            <a:spLocks noGrp="1" noRot="1" noChangeAspect="1"/>
          </p:cNvSpPr>
          <p:nvPr>
            <p:ph type="sldImg" idx="2"/>
          </p:nvPr>
        </p:nvSpPr>
        <p:spPr>
          <a:xfrm>
            <a:off x="410636" y="703262"/>
            <a:ext cx="6163800" cy="3467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931862" y="4408487"/>
            <a:ext cx="5121300" cy="4176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-US" sz="1100">
                <a:solidFill>
                  <a:schemeClr val="dk1"/>
                </a:solidFill>
              </a:rPr>
              <a:t>A Computer system is hardware/OS/user applications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100">
              <a:solidFill>
                <a:schemeClr val="dk1"/>
              </a:solidFill>
            </a:endParaRP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-US" sz="1100">
                <a:solidFill>
                  <a:schemeClr val="dk1"/>
                </a:solidFill>
              </a:rPr>
              <a:t>An operating system is interacts with both the applications and the Hardware. </a:t>
            </a:r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3957637" y="8818561"/>
            <a:ext cx="3028800" cy="463499"/>
          </a:xfrm>
          <a:prstGeom prst="rect">
            <a:avLst/>
          </a:prstGeom>
        </p:spPr>
        <p:txBody>
          <a:bodyPr lIns="19350" tIns="0" rIns="19350" bIns="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Times New Roman"/>
              <a:buNone/>
            </a:pPr>
            <a:fld id="{00000000-1234-1234-1234-123412341234}" type="slidenum">
              <a:rPr lang="en-US"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>
            <a:spLocks noGrp="1" noRot="1" noChangeAspect="1"/>
          </p:cNvSpPr>
          <p:nvPr>
            <p:ph type="sldImg" idx="2"/>
          </p:nvPr>
        </p:nvSpPr>
        <p:spPr>
          <a:xfrm>
            <a:off x="410636" y="703262"/>
            <a:ext cx="6163800" cy="3467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98" name="Shape 198"/>
          <p:cNvSpPr txBox="1">
            <a:spLocks noGrp="1"/>
          </p:cNvSpPr>
          <p:nvPr>
            <p:ph type="body" idx="1"/>
          </p:nvPr>
        </p:nvSpPr>
        <p:spPr>
          <a:xfrm>
            <a:off x="931862" y="4408487"/>
            <a:ext cx="5121300" cy="4176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457200" lvl="0" indent="-304800" rtl="0">
              <a:spcBef>
                <a:spcPts val="0"/>
              </a:spcBef>
              <a:buClr>
                <a:schemeClr val="dk1"/>
              </a:buClr>
              <a:buSzPct val="100000"/>
              <a:buFont typeface="Times New Roman"/>
              <a:buChar char="•"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32-bit Linux: Lower 3GB for process, top 1GB for kernel</a:t>
            </a:r>
          </a:p>
          <a:p>
            <a:pPr marL="457200" lvl="0" indent="-304800" rtl="0">
              <a:spcBef>
                <a:spcPts val="0"/>
              </a:spcBef>
              <a:buClr>
                <a:schemeClr val="dk1"/>
              </a:buClr>
              <a:buSzPct val="100000"/>
              <a:buFont typeface="Times New Roman"/>
              <a:buChar char="•"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Corresponds to x86 privilege ring transitions</a:t>
            </a:r>
          </a:p>
          <a:p>
            <a:pPr marL="457200" lvl="0" indent="-304800" rtl="0">
              <a:spcBef>
                <a:spcPts val="0"/>
              </a:spcBef>
              <a:buClr>
                <a:schemeClr val="dk1"/>
              </a:buClr>
              <a:buSzPct val="100000"/>
              <a:buFont typeface="Times New Roman"/>
              <a:buChar char="•"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Windows and OS X similar</a:t>
            </a:r>
          </a:p>
          <a:p>
            <a:pPr marL="457200" lvl="0" indent="-304800" rtl="0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ct val="100000"/>
              <a:buFont typeface="Times New Roman"/>
              <a:buChar char="•"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DOS had no such fence, any process could alter DOS and viruses could spread by hooking DOS interrupt handlers via kernel changes</a:t>
            </a:r>
          </a:p>
        </p:txBody>
      </p:sp>
      <p:sp>
        <p:nvSpPr>
          <p:cNvPr id="199" name="Shape 199"/>
          <p:cNvSpPr txBox="1">
            <a:spLocks noGrp="1"/>
          </p:cNvSpPr>
          <p:nvPr>
            <p:ph type="sldNum" idx="12"/>
          </p:nvPr>
        </p:nvSpPr>
        <p:spPr>
          <a:xfrm>
            <a:off x="3957637" y="8818561"/>
            <a:ext cx="3028800" cy="463499"/>
          </a:xfrm>
          <a:prstGeom prst="rect">
            <a:avLst/>
          </a:prstGeom>
        </p:spPr>
        <p:txBody>
          <a:bodyPr lIns="19350" tIns="0" rIns="19350" bIns="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Times New Roman"/>
              <a:buNone/>
            </a:pPr>
            <a:fld id="{00000000-1234-1234-1234-123412341234}" type="slidenum">
              <a:rPr lang="en-US"/>
              <a:t>20</a:t>
            </a:fld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>
            <a:spLocks noGrp="1" noRot="1" noChangeAspect="1"/>
          </p:cNvSpPr>
          <p:nvPr>
            <p:ph type="sldImg" idx="2"/>
          </p:nvPr>
        </p:nvSpPr>
        <p:spPr>
          <a:xfrm>
            <a:off x="410636" y="703262"/>
            <a:ext cx="6163800" cy="3467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06" name="Shape 206"/>
          <p:cNvSpPr txBox="1">
            <a:spLocks noGrp="1"/>
          </p:cNvSpPr>
          <p:nvPr>
            <p:ph type="body" idx="1"/>
          </p:nvPr>
        </p:nvSpPr>
        <p:spPr>
          <a:xfrm>
            <a:off x="931862" y="4408487"/>
            <a:ext cx="5121300" cy="4176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100">
                <a:solidFill>
                  <a:schemeClr val="dk1"/>
                </a:solidFill>
              </a:rPr>
              <a:t>Discuss the illustration</a:t>
            </a:r>
          </a:p>
        </p:txBody>
      </p:sp>
      <p:sp>
        <p:nvSpPr>
          <p:cNvPr id="207" name="Shape 207"/>
          <p:cNvSpPr txBox="1">
            <a:spLocks noGrp="1"/>
          </p:cNvSpPr>
          <p:nvPr>
            <p:ph type="sldNum" idx="12"/>
          </p:nvPr>
        </p:nvSpPr>
        <p:spPr>
          <a:xfrm>
            <a:off x="3957637" y="8818561"/>
            <a:ext cx="3028800" cy="463499"/>
          </a:xfrm>
          <a:prstGeom prst="rect">
            <a:avLst/>
          </a:prstGeom>
        </p:spPr>
        <p:txBody>
          <a:bodyPr lIns="19350" tIns="0" rIns="19350" bIns="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Times New Roman"/>
              <a:buNone/>
            </a:pPr>
            <a:fld id="{00000000-1234-1234-1234-123412341234}" type="slidenum">
              <a:rPr lang="en-US"/>
              <a:t>21</a:t>
            </a:fld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>
            <a:spLocks noGrp="1" noRot="1" noChangeAspect="1"/>
          </p:cNvSpPr>
          <p:nvPr>
            <p:ph type="sldImg" idx="2"/>
          </p:nvPr>
        </p:nvSpPr>
        <p:spPr>
          <a:xfrm>
            <a:off x="411163" y="703263"/>
            <a:ext cx="6162675" cy="3467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25" name="Shape 225"/>
          <p:cNvSpPr txBox="1">
            <a:spLocks noGrp="1"/>
          </p:cNvSpPr>
          <p:nvPr>
            <p:ph type="body" idx="1"/>
          </p:nvPr>
        </p:nvSpPr>
        <p:spPr>
          <a:xfrm>
            <a:off x="931862" y="4408487"/>
            <a:ext cx="5121300" cy="4176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en-US"/>
              <a:t>QUIZ:</a:t>
            </a:r>
            <a:br>
              <a:rPr lang="en-US"/>
            </a:br>
            <a:r>
              <a:rPr lang="en-US"/>
              <a:t/>
            </a:r>
            <a:br>
              <a:rPr lang="en-US"/>
            </a:b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For the following described function,  should it be executed in the operating system or user if it can be executed in application code.</a:t>
            </a:r>
          </a:p>
          <a:p>
            <a:pPr marL="685800" lvl="0" indent="-304800" rtl="0">
              <a:spcBef>
                <a:spcPts val="0"/>
              </a:spcBef>
              <a:buClr>
                <a:schemeClr val="dk1"/>
              </a:buClr>
              <a:buSzPct val="100000"/>
              <a:buFont typeface="Times New Roman"/>
              <a:buAutoNum type="arabicPeriod"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Switching CPU from one process to another when a process blocks.</a:t>
            </a:r>
          </a:p>
          <a:p>
            <a:pPr marL="685800" lvl="0" indent="-304800" rtl="0">
              <a:spcBef>
                <a:spcPts val="0"/>
              </a:spcBef>
              <a:buClr>
                <a:schemeClr val="dk1"/>
              </a:buClr>
              <a:buSzPct val="100000"/>
              <a:buFont typeface="Times New Roman"/>
              <a:buAutoNum type="arabicPeriod"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Page fault handling</a:t>
            </a:r>
          </a:p>
          <a:p>
            <a:pPr marL="685800" lvl="0" indent="-304800" rtl="0">
              <a:spcBef>
                <a:spcPts val="0"/>
              </a:spcBef>
              <a:buClr>
                <a:schemeClr val="dk1"/>
              </a:buClr>
              <a:buSzPct val="100000"/>
              <a:buFont typeface="Times New Roman"/>
              <a:buAutoNum type="arabicPeriod"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Changing who can access a protected resource such as a file</a:t>
            </a:r>
          </a:p>
          <a:p>
            <a:pPr marL="685800" lvl="0" indent="-304800" rtl="0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ct val="100000"/>
              <a:buFont typeface="Times New Roman"/>
              <a:buAutoNum type="arabicPeriod"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Setting up a new stack frame when an application program calls one of its functions</a:t>
            </a:r>
          </a:p>
          <a:p>
            <a:pPr lvl="0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SOLUTION:</a:t>
            </a:r>
            <a:b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/>
            </a:r>
            <a:b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Discuss answers</a:t>
            </a:r>
          </a:p>
        </p:txBody>
      </p:sp>
      <p:sp>
        <p:nvSpPr>
          <p:cNvPr id="226" name="Shape 226"/>
          <p:cNvSpPr txBox="1">
            <a:spLocks noGrp="1"/>
          </p:cNvSpPr>
          <p:nvPr>
            <p:ph type="sldNum" idx="12"/>
          </p:nvPr>
        </p:nvSpPr>
        <p:spPr>
          <a:xfrm>
            <a:off x="3957637" y="8818561"/>
            <a:ext cx="3028800" cy="463499"/>
          </a:xfrm>
          <a:prstGeom prst="rect">
            <a:avLst/>
          </a:prstGeom>
        </p:spPr>
        <p:txBody>
          <a:bodyPr lIns="19350" tIns="0" rIns="19350" bIns="0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22</a:t>
            </a:fld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>
            <a:spLocks noGrp="1" noRot="1" noChangeAspect="1"/>
          </p:cNvSpPr>
          <p:nvPr>
            <p:ph type="sldImg" idx="2"/>
          </p:nvPr>
        </p:nvSpPr>
        <p:spPr>
          <a:xfrm>
            <a:off x="410636" y="703262"/>
            <a:ext cx="6163800" cy="3467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34" name="Shape 234"/>
          <p:cNvSpPr txBox="1">
            <a:spLocks noGrp="1"/>
          </p:cNvSpPr>
          <p:nvPr>
            <p:ph type="body" idx="1"/>
          </p:nvPr>
        </p:nvSpPr>
        <p:spPr>
          <a:xfrm>
            <a:off x="931862" y="4408487"/>
            <a:ext cx="5121300" cy="4176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ct val="91666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Complete Mediation</a:t>
            </a:r>
          </a:p>
          <a:p>
            <a:pPr marL="457200" lvl="0" indent="-304800" rtl="0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Make sure that no protected resource (e.g., memory page or file) could be accessed without going through the TCB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800" rtl="0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TCB acts as a reference monitor that cannot be bypassed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235" name="Shape 235"/>
          <p:cNvSpPr txBox="1">
            <a:spLocks noGrp="1"/>
          </p:cNvSpPr>
          <p:nvPr>
            <p:ph type="sldNum" idx="12"/>
          </p:nvPr>
        </p:nvSpPr>
        <p:spPr>
          <a:xfrm>
            <a:off x="3957637" y="8818561"/>
            <a:ext cx="3028800" cy="463499"/>
          </a:xfrm>
          <a:prstGeom prst="rect">
            <a:avLst/>
          </a:prstGeom>
        </p:spPr>
        <p:txBody>
          <a:bodyPr lIns="19350" tIns="0" rIns="19350" bIns="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Times New Roman"/>
              <a:buNone/>
            </a:pPr>
            <a:fld id="{00000000-1234-1234-1234-123412341234}" type="slidenum">
              <a:rPr lang="en-US"/>
              <a:t>23</a:t>
            </a:fld>
            <a:endParaRPr 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>
            <a:spLocks noGrp="1" noRot="1" noChangeAspect="1"/>
          </p:cNvSpPr>
          <p:nvPr>
            <p:ph type="sldImg" idx="2"/>
          </p:nvPr>
        </p:nvSpPr>
        <p:spPr>
          <a:xfrm>
            <a:off x="410636" y="703262"/>
            <a:ext cx="6163800" cy="3467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42" name="Shape 242"/>
          <p:cNvSpPr txBox="1">
            <a:spLocks noGrp="1"/>
          </p:cNvSpPr>
          <p:nvPr>
            <p:ph type="body" idx="1"/>
          </p:nvPr>
        </p:nvSpPr>
        <p:spPr>
          <a:xfrm>
            <a:off x="931862" y="4408487"/>
            <a:ext cx="5121300" cy="4176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457200" lvl="0" indent="-304800" rtl="0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User code cannot access OS part of address space without changing to system mode</a:t>
            </a:r>
          </a:p>
          <a:p>
            <a:pPr marL="457200" lvl="0" indent="-304800" rtl="0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User code cannot access physical resources because they require privileged instructions (e.g. servicing interrupts) which can only be executed in system mode</a:t>
            </a:r>
          </a:p>
        </p:txBody>
      </p:sp>
      <p:sp>
        <p:nvSpPr>
          <p:cNvPr id="243" name="Shape 243"/>
          <p:cNvSpPr txBox="1">
            <a:spLocks noGrp="1"/>
          </p:cNvSpPr>
          <p:nvPr>
            <p:ph type="sldNum" idx="12"/>
          </p:nvPr>
        </p:nvSpPr>
        <p:spPr>
          <a:xfrm>
            <a:off x="3957637" y="8818561"/>
            <a:ext cx="3028800" cy="463499"/>
          </a:xfrm>
          <a:prstGeom prst="rect">
            <a:avLst/>
          </a:prstGeom>
        </p:spPr>
        <p:txBody>
          <a:bodyPr lIns="19350" tIns="0" rIns="19350" bIns="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Times New Roman"/>
              <a:buNone/>
            </a:pPr>
            <a:fld id="{00000000-1234-1234-1234-123412341234}" type="slidenum">
              <a:rPr lang="en-US"/>
              <a:t>24</a:t>
            </a:fld>
            <a:endParaRPr 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hape 249"/>
          <p:cNvSpPr>
            <a:spLocks noGrp="1" noRot="1" noChangeAspect="1"/>
          </p:cNvSpPr>
          <p:nvPr>
            <p:ph type="sldImg" idx="2"/>
          </p:nvPr>
        </p:nvSpPr>
        <p:spPr>
          <a:xfrm>
            <a:off x="410636" y="703262"/>
            <a:ext cx="6163800" cy="3467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50" name="Shape 250"/>
          <p:cNvSpPr txBox="1">
            <a:spLocks noGrp="1"/>
          </p:cNvSpPr>
          <p:nvPr>
            <p:ph type="body" idx="1"/>
          </p:nvPr>
        </p:nvSpPr>
        <p:spPr>
          <a:xfrm>
            <a:off x="931862" y="4408487"/>
            <a:ext cx="5121300" cy="4176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457200" lvl="0" indent="-304800" rtl="0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OS virtualizes physical resources and provides an API for the virtualized resources</a:t>
            </a:r>
          </a:p>
          <a:p>
            <a:pPr marL="914400" lvl="1" indent="-304800" rtl="0">
              <a:spcBef>
                <a:spcPts val="0"/>
              </a:spcBef>
              <a:buClr>
                <a:schemeClr val="dk1"/>
              </a:buClr>
              <a:buSzPct val="100000"/>
              <a:buChar char="o"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File for storing persistent data on disk</a:t>
            </a:r>
          </a:p>
          <a:p>
            <a:pPr marL="457200" lvl="0" indent="-304800" rtl="0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ct val="100000"/>
              <a:buChar char="●"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Virtual resource must be translated to physical resource handle (e.g., file buffers) which can only be done by OS, which ensures complete mediation</a:t>
            </a:r>
          </a:p>
        </p:txBody>
      </p:sp>
      <p:sp>
        <p:nvSpPr>
          <p:cNvPr id="251" name="Shape 251"/>
          <p:cNvSpPr txBox="1">
            <a:spLocks noGrp="1"/>
          </p:cNvSpPr>
          <p:nvPr>
            <p:ph type="sldNum" idx="12"/>
          </p:nvPr>
        </p:nvSpPr>
        <p:spPr>
          <a:xfrm>
            <a:off x="3957637" y="8818561"/>
            <a:ext cx="3028800" cy="463499"/>
          </a:xfrm>
          <a:prstGeom prst="rect">
            <a:avLst/>
          </a:prstGeom>
        </p:spPr>
        <p:txBody>
          <a:bodyPr lIns="19350" tIns="0" rIns="19350" bIns="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Times New Roman"/>
              <a:buNone/>
            </a:pPr>
            <a:fld id="{00000000-1234-1234-1234-123412341234}" type="slidenum">
              <a:rPr lang="en-US"/>
              <a:t>25</a:t>
            </a:fld>
            <a:endParaRPr 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hape 257"/>
          <p:cNvSpPr>
            <a:spLocks noGrp="1" noRot="1" noChangeAspect="1"/>
          </p:cNvSpPr>
          <p:nvPr>
            <p:ph type="sldImg" idx="2"/>
          </p:nvPr>
        </p:nvSpPr>
        <p:spPr>
          <a:xfrm>
            <a:off x="410636" y="703262"/>
            <a:ext cx="6163800" cy="3467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58" name="Shape 258"/>
          <p:cNvSpPr txBox="1">
            <a:spLocks noGrp="1"/>
          </p:cNvSpPr>
          <p:nvPr>
            <p:ph type="body" idx="1"/>
          </p:nvPr>
        </p:nvSpPr>
        <p:spPr>
          <a:xfrm>
            <a:off x="931862" y="4408487"/>
            <a:ext cx="5121300" cy="4176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ct val="91666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Virtualization is used in Cloud computing systems. Let us discuss some security aspects of it.</a:t>
            </a:r>
          </a:p>
          <a:p>
            <a:pPr marL="457200" lvl="0" indent="-304800" rtl="0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OS is large and complex, even different operating systems may be desired by different customers</a:t>
            </a:r>
          </a:p>
          <a:p>
            <a:pPr marL="457200" lvl="0" indent="-304800" rtl="0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Compromise of an OS impacts all applications</a:t>
            </a:r>
          </a:p>
        </p:txBody>
      </p:sp>
      <p:sp>
        <p:nvSpPr>
          <p:cNvPr id="259" name="Shape 259"/>
          <p:cNvSpPr txBox="1">
            <a:spLocks noGrp="1"/>
          </p:cNvSpPr>
          <p:nvPr>
            <p:ph type="sldNum" idx="12"/>
          </p:nvPr>
        </p:nvSpPr>
        <p:spPr>
          <a:xfrm>
            <a:off x="3957637" y="8818561"/>
            <a:ext cx="3028800" cy="463499"/>
          </a:xfrm>
          <a:prstGeom prst="rect">
            <a:avLst/>
          </a:prstGeom>
        </p:spPr>
        <p:txBody>
          <a:bodyPr lIns="19350" tIns="0" rIns="19350" bIns="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Times New Roman"/>
              <a:buNone/>
            </a:pPr>
            <a:fld id="{00000000-1234-1234-1234-123412341234}" type="slidenum">
              <a:rPr lang="en-US"/>
              <a:t>26</a:t>
            </a:fld>
            <a:endParaRPr 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Shape 265"/>
          <p:cNvSpPr>
            <a:spLocks noGrp="1" noRot="1" noChangeAspect="1"/>
          </p:cNvSpPr>
          <p:nvPr>
            <p:ph type="sldImg" idx="2"/>
          </p:nvPr>
        </p:nvSpPr>
        <p:spPr>
          <a:xfrm>
            <a:off x="411163" y="703263"/>
            <a:ext cx="6162675" cy="3467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66" name="Shape 266"/>
          <p:cNvSpPr txBox="1">
            <a:spLocks noGrp="1"/>
          </p:cNvSpPr>
          <p:nvPr>
            <p:ph type="body" idx="1"/>
          </p:nvPr>
        </p:nvSpPr>
        <p:spPr>
          <a:xfrm>
            <a:off x="931862" y="4408487"/>
            <a:ext cx="5121300" cy="4176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457200" lvl="0" indent="-304800" rtl="0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Can we limit/contain harm done by OS running some application?</a:t>
            </a:r>
          </a:p>
          <a:p>
            <a:pPr marL="457200" lvl="0" indent="-304800" rtl="0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Hypervisor, virtual machines, guest OS and applications</a:t>
            </a:r>
          </a:p>
          <a:p>
            <a:pPr marL="457200" lvl="0" indent="-304800" rtl="0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Compromise of OS in VM1 only impacts applications running on VM2</a:t>
            </a:r>
          </a:p>
        </p:txBody>
      </p:sp>
      <p:sp>
        <p:nvSpPr>
          <p:cNvPr id="267" name="Shape 267"/>
          <p:cNvSpPr txBox="1">
            <a:spLocks noGrp="1"/>
          </p:cNvSpPr>
          <p:nvPr>
            <p:ph type="sldNum" idx="12"/>
          </p:nvPr>
        </p:nvSpPr>
        <p:spPr>
          <a:xfrm>
            <a:off x="3957637" y="8818561"/>
            <a:ext cx="3028800" cy="463499"/>
          </a:xfrm>
          <a:prstGeom prst="rect">
            <a:avLst/>
          </a:prstGeom>
        </p:spPr>
        <p:txBody>
          <a:bodyPr lIns="19350" tIns="0" rIns="19350" bIns="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Times New Roman"/>
              <a:buNone/>
            </a:pPr>
            <a:fld id="{00000000-1234-1234-1234-123412341234}" type="slidenum">
              <a:rPr lang="en-US"/>
              <a:t>27</a:t>
            </a:fld>
            <a:endParaRPr 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hape 273"/>
          <p:cNvSpPr>
            <a:spLocks noGrp="1" noRot="1" noChangeAspect="1"/>
          </p:cNvSpPr>
          <p:nvPr>
            <p:ph type="sldImg" idx="2"/>
          </p:nvPr>
        </p:nvSpPr>
        <p:spPr>
          <a:xfrm>
            <a:off x="411163" y="703263"/>
            <a:ext cx="6162675" cy="3467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74" name="Shape 274"/>
          <p:cNvSpPr txBox="1">
            <a:spLocks noGrp="1"/>
          </p:cNvSpPr>
          <p:nvPr>
            <p:ph type="body" idx="1"/>
          </p:nvPr>
        </p:nvSpPr>
        <p:spPr>
          <a:xfrm>
            <a:off x="931862" y="4408487"/>
            <a:ext cx="5121300" cy="4176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457200" lvl="0" indent="-304800" rtl="0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Do your taxes in one VM while browsing potentially dangerous places on the web on VM2</a:t>
            </a:r>
          </a:p>
          <a:p>
            <a:pPr marL="457200" lvl="0" indent="-304800" rtl="0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ct val="100000"/>
              <a:buChar char="●"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What is the TCB here? Hypervisor!</a:t>
            </a:r>
          </a:p>
        </p:txBody>
      </p:sp>
      <p:sp>
        <p:nvSpPr>
          <p:cNvPr id="275" name="Shape 275"/>
          <p:cNvSpPr txBox="1">
            <a:spLocks noGrp="1"/>
          </p:cNvSpPr>
          <p:nvPr>
            <p:ph type="sldNum" idx="12"/>
          </p:nvPr>
        </p:nvSpPr>
        <p:spPr>
          <a:xfrm>
            <a:off x="3957637" y="8818561"/>
            <a:ext cx="3028800" cy="463499"/>
          </a:xfrm>
          <a:prstGeom prst="rect">
            <a:avLst/>
          </a:prstGeom>
        </p:spPr>
        <p:txBody>
          <a:bodyPr lIns="19350" tIns="0" rIns="19350" bIns="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Times New Roman"/>
              <a:buNone/>
            </a:pPr>
            <a:fld id="{00000000-1234-1234-1234-123412341234}" type="slidenum">
              <a:rPr lang="en-US"/>
              <a:t>28</a:t>
            </a:fld>
            <a:endParaRPr 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>
            <a:spLocks noGrp="1" noRot="1" noChangeAspect="1"/>
          </p:cNvSpPr>
          <p:nvPr>
            <p:ph type="sldImg" idx="2"/>
          </p:nvPr>
        </p:nvSpPr>
        <p:spPr>
          <a:xfrm>
            <a:off x="410636" y="703262"/>
            <a:ext cx="6163800" cy="3467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81" name="Shape 281"/>
          <p:cNvSpPr txBox="1">
            <a:spLocks noGrp="1"/>
          </p:cNvSpPr>
          <p:nvPr>
            <p:ph type="body" idx="1"/>
          </p:nvPr>
        </p:nvSpPr>
        <p:spPr>
          <a:xfrm>
            <a:off x="931862" y="4408487"/>
            <a:ext cx="5121300" cy="4176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Discuss the security layers. </a:t>
            </a:r>
          </a:p>
        </p:txBody>
      </p:sp>
      <p:sp>
        <p:nvSpPr>
          <p:cNvPr id="282" name="Shape 282"/>
          <p:cNvSpPr txBox="1">
            <a:spLocks noGrp="1"/>
          </p:cNvSpPr>
          <p:nvPr>
            <p:ph type="sldNum" idx="12"/>
          </p:nvPr>
        </p:nvSpPr>
        <p:spPr>
          <a:xfrm>
            <a:off x="3957637" y="8818561"/>
            <a:ext cx="3028800" cy="463499"/>
          </a:xfrm>
          <a:prstGeom prst="rect">
            <a:avLst/>
          </a:prstGeom>
        </p:spPr>
        <p:txBody>
          <a:bodyPr lIns="19350" tIns="0" rIns="19350" bIns="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Times New Roman"/>
              <a:buNone/>
            </a:pPr>
            <a:fld id="{00000000-1234-1234-1234-123412341234}" type="slidenum">
              <a:rPr lang="en-US"/>
              <a:t>29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>
            <a:spLocks noGrp="1" noRot="1" noChangeAspect="1"/>
          </p:cNvSpPr>
          <p:nvPr>
            <p:ph type="sldImg" idx="2"/>
          </p:nvPr>
        </p:nvSpPr>
        <p:spPr>
          <a:xfrm>
            <a:off x="411163" y="703263"/>
            <a:ext cx="6162675" cy="3467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8" name="Shape 38"/>
          <p:cNvSpPr txBox="1">
            <a:spLocks noGrp="1"/>
          </p:cNvSpPr>
          <p:nvPr>
            <p:ph type="body" idx="1"/>
          </p:nvPr>
        </p:nvSpPr>
        <p:spPr>
          <a:xfrm>
            <a:off x="931862" y="4408487"/>
            <a:ext cx="5121300" cy="4176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457200" lvl="0" indent="-304800" rtl="0">
              <a:spcBef>
                <a:spcPts val="0"/>
              </a:spcBef>
              <a:buClr>
                <a:schemeClr val="dk1"/>
              </a:buClr>
              <a:buSzPct val="100000"/>
              <a:buFont typeface="Cambria"/>
              <a:buChar char="•"/>
            </a:pPr>
            <a:r>
              <a:rPr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Operating system has direct access to hardware resources.</a:t>
            </a:r>
          </a:p>
          <a:p>
            <a:pPr marL="457200" lvl="0" indent="-304800" rtl="0">
              <a:spcBef>
                <a:spcPts val="0"/>
              </a:spcBef>
              <a:buClr>
                <a:schemeClr val="dk1"/>
              </a:buClr>
              <a:buSzPct val="100000"/>
              <a:buFont typeface="Cambria"/>
              <a:buChar char="•"/>
            </a:pPr>
            <a:r>
              <a:rPr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It provides easier to use and high level abstractions of these resources such as address space for memory and files for disk blocks.</a:t>
            </a:r>
          </a:p>
          <a:p>
            <a:pPr marL="457200" lvl="0" indent="-304800" rtl="0">
              <a:spcBef>
                <a:spcPts val="0"/>
              </a:spcBef>
              <a:buClr>
                <a:schemeClr val="dk1"/>
              </a:buClr>
              <a:buSzPct val="100000"/>
              <a:buFont typeface="Cambria"/>
              <a:buChar char="•"/>
            </a:pPr>
            <a:r>
              <a:rPr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Provides isolation between different processes and between the processes running untrusted/application code and the trusted operating system.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sldNum" idx="12"/>
          </p:nvPr>
        </p:nvSpPr>
        <p:spPr>
          <a:xfrm>
            <a:off x="3957637" y="8818561"/>
            <a:ext cx="3028800" cy="463499"/>
          </a:xfrm>
          <a:prstGeom prst="rect">
            <a:avLst/>
          </a:prstGeom>
        </p:spPr>
        <p:txBody>
          <a:bodyPr lIns="19350" tIns="0" rIns="19350" bIns="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Times New Roman"/>
              <a:buNone/>
            </a:pPr>
            <a:fld id="{00000000-1234-1234-1234-123412341234}" type="slidenum">
              <a:rPr lang="en-US"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>
            <a:spLocks noGrp="1" noRot="1" noChangeAspect="1"/>
          </p:cNvSpPr>
          <p:nvPr>
            <p:ph type="sldImg" idx="2"/>
          </p:nvPr>
        </p:nvSpPr>
        <p:spPr>
          <a:xfrm>
            <a:off x="411163" y="703263"/>
            <a:ext cx="6162675" cy="3467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89" name="Shape 289"/>
          <p:cNvSpPr txBox="1">
            <a:spLocks noGrp="1"/>
          </p:cNvSpPr>
          <p:nvPr>
            <p:ph type="body" idx="1"/>
          </p:nvPr>
        </p:nvSpPr>
        <p:spPr>
          <a:xfrm>
            <a:off x="931862" y="4408487"/>
            <a:ext cx="5121300" cy="4176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ct val="91666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orrectness – Final Requirement of TCB</a:t>
            </a:r>
          </a:p>
          <a:p>
            <a:pPr marL="457200" lvl="0" indent="-304800" rtl="0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Compromise of OS (TCB) means all bets are off, attacker has access to everything.</a:t>
            </a:r>
          </a:p>
          <a:p>
            <a:pPr marL="457200" lvl="0" indent="-304800" rtl="0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Getting the TCB is extremely important</a:t>
            </a:r>
          </a:p>
          <a:p>
            <a:pPr marL="457200" lvl="0" indent="-304800" rtl="0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Smaller and simpler (hypervisor only partitions physical resources among VMs and let us guest OS handle management)</a:t>
            </a:r>
          </a:p>
          <a:p>
            <a:pPr marL="457200" lvl="0" indent="-304800" rtl="0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Secure coding is really important when writing the OS which typically is written in languages that are not type safe</a:t>
            </a:r>
          </a:p>
          <a:p>
            <a:pPr marL="457200" lvl="0" indent="-304800" rtl="0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ct val="100000"/>
              <a:buChar char="●"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will talk more about trustworthiness of TCB</a:t>
            </a:r>
          </a:p>
        </p:txBody>
      </p:sp>
      <p:sp>
        <p:nvSpPr>
          <p:cNvPr id="290" name="Shape 290"/>
          <p:cNvSpPr txBox="1">
            <a:spLocks noGrp="1"/>
          </p:cNvSpPr>
          <p:nvPr>
            <p:ph type="sldNum" idx="12"/>
          </p:nvPr>
        </p:nvSpPr>
        <p:spPr>
          <a:xfrm>
            <a:off x="3957637" y="8818561"/>
            <a:ext cx="3028800" cy="463499"/>
          </a:xfrm>
          <a:prstGeom prst="rect">
            <a:avLst/>
          </a:prstGeom>
        </p:spPr>
        <p:txBody>
          <a:bodyPr lIns="19350" tIns="0" rIns="19350" bIns="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Times New Roman"/>
              <a:buNone/>
            </a:pPr>
            <a:fld id="{00000000-1234-1234-1234-123412341234}" type="slidenum">
              <a:rPr lang="en-US"/>
              <a:t>30</a:t>
            </a:fld>
            <a:endParaRPr 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>
            <a:spLocks noGrp="1" noRot="1" noChangeAspect="1"/>
          </p:cNvSpPr>
          <p:nvPr>
            <p:ph type="sldImg" idx="2"/>
          </p:nvPr>
        </p:nvSpPr>
        <p:spPr>
          <a:xfrm>
            <a:off x="411163" y="703263"/>
            <a:ext cx="6162675" cy="3467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02" name="Shape 302"/>
          <p:cNvSpPr txBox="1">
            <a:spLocks noGrp="1"/>
          </p:cNvSpPr>
          <p:nvPr>
            <p:ph type="body" idx="1"/>
          </p:nvPr>
        </p:nvSpPr>
        <p:spPr>
          <a:xfrm>
            <a:off x="931862" y="4408487"/>
            <a:ext cx="5121300" cy="4176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-US"/>
              <a:t>QUIZ: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 attack that exploits a vulnerability in an operating system turns off the check that is performed before access to a protected resource is granted. 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What TCB requirement is violated as a result of this attack?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1200">
                <a:solidFill>
                  <a:schemeClr val="dk1"/>
                </a:solidFill>
                <a:latin typeface="Menlo Regular"/>
                <a:ea typeface="Menlo Regular"/>
                <a:cs typeface="Menlo Regular"/>
                <a:sym typeface="Menlo Regular"/>
              </a:rPr>
              <a:t>☐ </a:t>
            </a: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Complete mediation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1200">
                <a:solidFill>
                  <a:schemeClr val="dk1"/>
                </a:solidFill>
                <a:latin typeface="Menlo Regular"/>
                <a:ea typeface="Menlo Regular"/>
                <a:cs typeface="Menlo Regular"/>
                <a:sym typeface="Menlo Regular"/>
              </a:rPr>
              <a:t>☐ </a:t>
            </a: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Correctness 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1200">
                <a:solidFill>
                  <a:schemeClr val="dk1"/>
                </a:solidFill>
                <a:latin typeface="Menlo Regular"/>
                <a:ea typeface="Menlo Regular"/>
                <a:cs typeface="Menlo Regular"/>
                <a:sym typeface="Menlo Regular"/>
              </a:rPr>
              <a:t>☐ </a:t>
            </a: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Tamper-proof</a:t>
            </a:r>
            <a:r>
              <a:rPr lang="en-US"/>
              <a:t/>
            </a:r>
            <a:br>
              <a:rPr lang="en-US"/>
            </a:br>
            <a:r>
              <a:rPr lang="en-US"/>
              <a:t/>
            </a:r>
            <a:br>
              <a:rPr lang="en-US"/>
            </a:br>
            <a:r>
              <a:rPr lang="en-US"/>
              <a:t>SOLUTION: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-US"/>
              <a:t>Discuss answers</a:t>
            </a:r>
          </a:p>
        </p:txBody>
      </p:sp>
      <p:sp>
        <p:nvSpPr>
          <p:cNvPr id="303" name="Shape 303"/>
          <p:cNvSpPr txBox="1">
            <a:spLocks noGrp="1"/>
          </p:cNvSpPr>
          <p:nvPr>
            <p:ph type="sldNum" idx="12"/>
          </p:nvPr>
        </p:nvSpPr>
        <p:spPr>
          <a:xfrm>
            <a:off x="3957637" y="8818561"/>
            <a:ext cx="3028800" cy="463499"/>
          </a:xfrm>
          <a:prstGeom prst="rect">
            <a:avLst/>
          </a:prstGeom>
        </p:spPr>
        <p:txBody>
          <a:bodyPr lIns="19350" tIns="0" rIns="19350" bIns="0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31</a:t>
            </a:fld>
            <a:endParaRPr 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Shape 313"/>
          <p:cNvSpPr>
            <a:spLocks noGrp="1" noRot="1" noChangeAspect="1"/>
          </p:cNvSpPr>
          <p:nvPr>
            <p:ph type="sldImg" idx="2"/>
          </p:nvPr>
        </p:nvSpPr>
        <p:spPr>
          <a:xfrm>
            <a:off x="411163" y="703263"/>
            <a:ext cx="6162675" cy="3467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14" name="Shape 314"/>
          <p:cNvSpPr txBox="1">
            <a:spLocks noGrp="1"/>
          </p:cNvSpPr>
          <p:nvPr>
            <p:ph type="body" idx="1"/>
          </p:nvPr>
        </p:nvSpPr>
        <p:spPr>
          <a:xfrm>
            <a:off x="931862" y="4408487"/>
            <a:ext cx="5121300" cy="4176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-US" dirty="0">
                <a:solidFill>
                  <a:schemeClr val="dk1"/>
                </a:solidFill>
              </a:rPr>
              <a:t>QUIZ: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-US" sz="12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Getting an OS correct is challenging because of its size which reflects complexity of its functions. 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2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-US" sz="12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Going from MS DOS to recent Windows operating systems, what is a rough estimate for the multiplier for the lines of code (e.g. multiplier is x if recent Windows OS is x times the number of lines of code in DOS)?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2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-US" sz="12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1200" dirty="0">
                <a:solidFill>
                  <a:schemeClr val="dk1"/>
                </a:solidFill>
                <a:latin typeface="Menlo Regular"/>
                <a:ea typeface="Menlo Regular"/>
                <a:cs typeface="Menlo Regular"/>
                <a:sym typeface="Menlo Regular"/>
              </a:rPr>
              <a:t>☐ Windows OS is 100  x  larger than MS DOS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-US" sz="1200" dirty="0">
                <a:solidFill>
                  <a:schemeClr val="dk1"/>
                </a:solidFill>
                <a:latin typeface="Menlo Regular"/>
                <a:ea typeface="Menlo Regular"/>
                <a:cs typeface="Menlo Regular"/>
                <a:sym typeface="Menlo Regular"/>
              </a:rPr>
              <a:t>☐ Windows OS is 500 x  larger than MS DOS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1200" dirty="0">
                <a:solidFill>
                  <a:schemeClr val="dk1"/>
                </a:solidFill>
                <a:latin typeface="Menlo Regular"/>
                <a:ea typeface="Menlo Regular"/>
                <a:cs typeface="Menlo Regular"/>
                <a:sym typeface="Menlo Regular"/>
              </a:rPr>
              <a:t>☐ Windows OS is 2000 x  larger than MS DOS</a:t>
            </a:r>
            <a:r>
              <a:rPr lang="en-US" dirty="0">
                <a:solidFill>
                  <a:schemeClr val="dk1"/>
                </a:solidFill>
              </a:rPr>
              <a:t/>
            </a:r>
            <a:br>
              <a:rPr lang="en-US" dirty="0">
                <a:solidFill>
                  <a:schemeClr val="dk1"/>
                </a:solidFill>
              </a:rPr>
            </a:br>
            <a:r>
              <a:rPr lang="en-US" dirty="0">
                <a:solidFill>
                  <a:schemeClr val="dk1"/>
                </a:solidFill>
              </a:rPr>
              <a:t/>
            </a:r>
            <a:br>
              <a:rPr lang="en-US" dirty="0">
                <a:solidFill>
                  <a:schemeClr val="dk1"/>
                </a:solidFill>
              </a:rPr>
            </a:br>
            <a:r>
              <a:rPr lang="en-US" dirty="0">
                <a:solidFill>
                  <a:schemeClr val="dk1"/>
                </a:solidFill>
              </a:rPr>
              <a:t>SOLUTION: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-US" dirty="0">
                <a:solidFill>
                  <a:schemeClr val="dk1"/>
                </a:solidFill>
              </a:rPr>
              <a:t>Discuss -- MS DOS 1.0 4000 lines of assembler code</a:t>
            </a:r>
          </a:p>
        </p:txBody>
      </p:sp>
      <p:sp>
        <p:nvSpPr>
          <p:cNvPr id="315" name="Shape 315"/>
          <p:cNvSpPr txBox="1">
            <a:spLocks noGrp="1"/>
          </p:cNvSpPr>
          <p:nvPr>
            <p:ph type="sldNum" idx="12"/>
          </p:nvPr>
        </p:nvSpPr>
        <p:spPr>
          <a:xfrm>
            <a:off x="3957637" y="8818561"/>
            <a:ext cx="3028800" cy="463499"/>
          </a:xfrm>
          <a:prstGeom prst="rect">
            <a:avLst/>
          </a:prstGeom>
        </p:spPr>
        <p:txBody>
          <a:bodyPr lIns="19350" tIns="0" rIns="19350" bIns="0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32</a:t>
            </a:fld>
            <a:endParaRPr 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>
            <a:spLocks noGrp="1" noRot="1" noChangeAspect="1"/>
          </p:cNvSpPr>
          <p:nvPr>
            <p:ph type="sldImg" idx="2"/>
          </p:nvPr>
        </p:nvSpPr>
        <p:spPr>
          <a:xfrm>
            <a:off x="411163" y="703263"/>
            <a:ext cx="6162675" cy="3467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28" name="Shape 328"/>
          <p:cNvSpPr txBox="1">
            <a:spLocks noGrp="1"/>
          </p:cNvSpPr>
          <p:nvPr>
            <p:ph type="body" idx="1"/>
          </p:nvPr>
        </p:nvSpPr>
        <p:spPr>
          <a:xfrm>
            <a:off x="931862" y="4408487"/>
            <a:ext cx="5121300" cy="4176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-US">
                <a:solidFill>
                  <a:schemeClr val="dk1"/>
                </a:solidFill>
              </a:rPr>
              <a:t>QUIZ:</a:t>
            </a:r>
            <a:br>
              <a:rPr lang="en-US">
                <a:solidFill>
                  <a:schemeClr val="dk1"/>
                </a:solidFill>
              </a:rPr>
            </a:b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number of lines of code in a hypervisor is expected to be smaller. Xen is an open source hypervisor. What is a rough estimate for the lines of code for hypervisor?  </a:t>
            </a:r>
            <a:r>
              <a:rPr lang="en-US" sz="1200">
                <a:solidFill>
                  <a:schemeClr val="dk1"/>
                </a:solidFill>
                <a:latin typeface="Menlo Regular"/>
                <a:ea typeface="Menlo Regular"/>
                <a:cs typeface="Menlo Regular"/>
                <a:sym typeface="Menlo Regular"/>
              </a:rPr>
              <a:t>☐ </a:t>
            </a: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10,000   </a:t>
            </a:r>
            <a:r>
              <a:rPr lang="en-US" sz="1200">
                <a:solidFill>
                  <a:schemeClr val="dk1"/>
                </a:solidFill>
                <a:latin typeface="Menlo Regular"/>
                <a:ea typeface="Menlo Regular"/>
                <a:cs typeface="Menlo Regular"/>
                <a:sym typeface="Menlo Regular"/>
              </a:rPr>
              <a:t>☐ </a:t>
            </a: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150,000  </a:t>
            </a:r>
            <a:r>
              <a:rPr lang="en-US" sz="1200">
                <a:solidFill>
                  <a:schemeClr val="dk1"/>
                </a:solidFill>
                <a:latin typeface="Menlo Regular"/>
                <a:ea typeface="Menlo Regular"/>
                <a:cs typeface="Menlo Regular"/>
                <a:sym typeface="Menlo Regular"/>
              </a:rPr>
              <a:t>☐ </a:t>
            </a: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1,000,000</a:t>
            </a:r>
          </a:p>
          <a:p>
            <a:pPr rtl="0">
              <a:spcBef>
                <a:spcPts val="0"/>
              </a:spcBef>
              <a:buNone/>
            </a:pPr>
            <a:r>
              <a:rPr lang="en-US">
                <a:solidFill>
                  <a:schemeClr val="dk1"/>
                </a:solidFill>
              </a:rPr>
              <a:t/>
            </a:r>
            <a:br>
              <a:rPr lang="en-US">
                <a:solidFill>
                  <a:schemeClr val="dk1"/>
                </a:solidFill>
              </a:rPr>
            </a:br>
            <a:r>
              <a:rPr lang="en-US">
                <a:solidFill>
                  <a:schemeClr val="dk1"/>
                </a:solidFill>
              </a:rPr>
              <a:t>SOLUTION: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>
                <a:solidFill>
                  <a:schemeClr val="dk1"/>
                </a:solidFill>
              </a:rPr>
              <a:t>Discuss</a:t>
            </a:r>
          </a:p>
        </p:txBody>
      </p:sp>
      <p:sp>
        <p:nvSpPr>
          <p:cNvPr id="329" name="Shape 329"/>
          <p:cNvSpPr txBox="1">
            <a:spLocks noGrp="1"/>
          </p:cNvSpPr>
          <p:nvPr>
            <p:ph type="sldNum" idx="12"/>
          </p:nvPr>
        </p:nvSpPr>
        <p:spPr>
          <a:xfrm>
            <a:off x="3957637" y="8818561"/>
            <a:ext cx="3028800" cy="463499"/>
          </a:xfrm>
          <a:prstGeom prst="rect">
            <a:avLst/>
          </a:prstGeom>
        </p:spPr>
        <p:txBody>
          <a:bodyPr lIns="19350" tIns="0" rIns="19350" bIns="0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33</a:t>
            </a:fld>
            <a:endParaRPr 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Shape 337"/>
          <p:cNvSpPr>
            <a:spLocks noGrp="1" noRot="1" noChangeAspect="1"/>
          </p:cNvSpPr>
          <p:nvPr>
            <p:ph type="sldImg" idx="2"/>
          </p:nvPr>
        </p:nvSpPr>
        <p:spPr>
          <a:xfrm>
            <a:off x="410636" y="703262"/>
            <a:ext cx="6163800" cy="3467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38" name="Shape 338"/>
          <p:cNvSpPr txBox="1">
            <a:spLocks noGrp="1"/>
          </p:cNvSpPr>
          <p:nvPr>
            <p:ph type="body" idx="1"/>
          </p:nvPr>
        </p:nvSpPr>
        <p:spPr>
          <a:xfrm>
            <a:off x="931862" y="4408487"/>
            <a:ext cx="5121300" cy="4176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/>
              <a:t>Headshot</a:t>
            </a:r>
          </a:p>
        </p:txBody>
      </p:sp>
      <p:sp>
        <p:nvSpPr>
          <p:cNvPr id="339" name="Shape 339"/>
          <p:cNvSpPr txBox="1">
            <a:spLocks noGrp="1"/>
          </p:cNvSpPr>
          <p:nvPr>
            <p:ph type="sldNum" idx="12"/>
          </p:nvPr>
        </p:nvSpPr>
        <p:spPr>
          <a:xfrm>
            <a:off x="3957637" y="8818561"/>
            <a:ext cx="3028800" cy="463499"/>
          </a:xfrm>
          <a:prstGeom prst="rect">
            <a:avLst/>
          </a:prstGeom>
        </p:spPr>
        <p:txBody>
          <a:bodyPr lIns="19350" tIns="0" rIns="19350" bIns="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Times New Roman"/>
              <a:buNone/>
            </a:pPr>
            <a:fld id="{00000000-1234-1234-1234-123412341234}" type="slidenum">
              <a:rPr lang="en-US"/>
              <a:t>34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>
            <a:spLocks noGrp="1" noRot="1" noChangeAspect="1"/>
          </p:cNvSpPr>
          <p:nvPr>
            <p:ph type="sldImg" idx="2"/>
          </p:nvPr>
        </p:nvSpPr>
        <p:spPr>
          <a:xfrm>
            <a:off x="410636" y="703262"/>
            <a:ext cx="6163800" cy="3467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931862" y="4408487"/>
            <a:ext cx="5121300" cy="4176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457200" lvl="0" indent="-304800" rtl="0">
              <a:spcBef>
                <a:spcPts val="0"/>
              </a:spcBef>
              <a:buClr>
                <a:schemeClr val="dk1"/>
              </a:buClr>
              <a:buSzPct val="100000"/>
              <a:buFont typeface="Cambria"/>
              <a:buChar char="•"/>
            </a:pPr>
            <a:r>
              <a:rPr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Why do we need to trust the operating system (it is also called a trusted computing base or TCB)</a:t>
            </a:r>
          </a:p>
          <a:p>
            <a:pPr marL="914400" lvl="1" indent="-304800" rtl="0">
              <a:spcBef>
                <a:spcPts val="0"/>
              </a:spcBef>
              <a:buClr>
                <a:schemeClr val="dk1"/>
              </a:buClr>
              <a:buSzPct val="100000"/>
              <a:buChar char="o"/>
            </a:pPr>
            <a:r>
              <a:rPr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TCB Requirements: (1) Complete mediation, (2) Tamper-proof, and (3) Correct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3957637" y="8818561"/>
            <a:ext cx="3028800" cy="463499"/>
          </a:xfrm>
          <a:prstGeom prst="rect">
            <a:avLst/>
          </a:prstGeom>
        </p:spPr>
        <p:txBody>
          <a:bodyPr lIns="19350" tIns="0" rIns="19350" bIns="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Times New Roman"/>
              <a:buNone/>
            </a:pPr>
            <a:fld id="{00000000-1234-1234-1234-123412341234}" type="slidenum">
              <a:rPr lang="en-US"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>
            <a:spLocks noGrp="1" noRot="1" noChangeAspect="1"/>
          </p:cNvSpPr>
          <p:nvPr>
            <p:ph type="sldImg" idx="2"/>
          </p:nvPr>
        </p:nvSpPr>
        <p:spPr>
          <a:xfrm>
            <a:off x="410636" y="703262"/>
            <a:ext cx="6163800" cy="3467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931862" y="4408487"/>
            <a:ext cx="5121300" cy="4176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457200" lvl="0" indent="-304800" rtl="0">
              <a:spcBef>
                <a:spcPts val="0"/>
              </a:spcBef>
              <a:buClr>
                <a:schemeClr val="dk1"/>
              </a:buClr>
              <a:buSzPct val="100000"/>
              <a:buFont typeface="Cambria"/>
              <a:buChar char="•"/>
            </a:pPr>
            <a:r>
              <a:rPr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Controls access to protected resources</a:t>
            </a:r>
          </a:p>
          <a:p>
            <a:pPr marL="914400" lvl="1" indent="-304800" rtl="0">
              <a:spcBef>
                <a:spcPts val="0"/>
              </a:spcBef>
              <a:buClr>
                <a:schemeClr val="dk1"/>
              </a:buClr>
              <a:buSzPct val="100000"/>
              <a:buChar char="o"/>
            </a:pPr>
            <a:r>
              <a:rPr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Must establish the source of a request for a resource (authentication is how we do it)</a:t>
            </a:r>
          </a:p>
          <a:p>
            <a:pPr marL="914400" lvl="1" indent="-304800" rtl="0">
              <a:spcBef>
                <a:spcPts val="0"/>
              </a:spcBef>
              <a:buClr>
                <a:schemeClr val="dk1"/>
              </a:buClr>
              <a:buSzPct val="100000"/>
              <a:buChar char="o"/>
            </a:pPr>
            <a:r>
              <a:rPr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Authorization or access control</a:t>
            </a:r>
          </a:p>
          <a:p>
            <a:pPr marL="914400" lvl="1" indent="-304800" rtl="0">
              <a:spcBef>
                <a:spcPts val="0"/>
              </a:spcBef>
              <a:buClr>
                <a:schemeClr val="dk1"/>
              </a:buClr>
              <a:buSzPct val="100000"/>
              <a:buChar char="o"/>
            </a:pPr>
            <a:r>
              <a:rPr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Mechanisms that allow various policies to be supported</a:t>
            </a:r>
          </a:p>
        </p:txBody>
      </p:sp>
      <p:sp>
        <p:nvSpPr>
          <p:cNvPr id="57" name="Shape 57"/>
          <p:cNvSpPr txBox="1">
            <a:spLocks noGrp="1"/>
          </p:cNvSpPr>
          <p:nvPr>
            <p:ph type="sldNum" idx="12"/>
          </p:nvPr>
        </p:nvSpPr>
        <p:spPr>
          <a:xfrm>
            <a:off x="3957637" y="8818561"/>
            <a:ext cx="3028800" cy="463499"/>
          </a:xfrm>
          <a:prstGeom prst="rect">
            <a:avLst/>
          </a:prstGeom>
        </p:spPr>
        <p:txBody>
          <a:bodyPr lIns="19350" tIns="0" rIns="19350" bIns="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Times New Roman"/>
              <a:buNone/>
            </a:pPr>
            <a:fld id="{00000000-1234-1234-1234-123412341234}" type="slidenum">
              <a:rPr lang="en-US"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411163" y="703263"/>
            <a:ext cx="6162675" cy="3467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931862" y="4408487"/>
            <a:ext cx="5121300" cy="4176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-US"/>
              <a:t>QUIZ:</a:t>
            </a:r>
            <a:br>
              <a:rPr lang="en-US"/>
            </a:br>
            <a:r>
              <a:rPr lang="en-US"/>
              <a:t/>
            </a:r>
            <a:br>
              <a:rPr lang="en-US"/>
            </a:br>
            <a:r>
              <a:rPr lang="en-US"/>
              <a:t>A computer vendor ad claimed that its computers (including the OS they ran) were more secure. This claim could be based on one or more of the following: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/>
          </a:p>
          <a:p>
            <a:pPr lvl="0" rt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-US"/>
              <a:t>☐Their more secure OS met TCB requirements while the others did not.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/>
          </a:p>
          <a:p>
            <a:pPr lvl="0" rt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-US"/>
              <a:t>☐The two OS were similar as far as security was concerned but one was not as big a target.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/>
          </a:p>
          <a:p>
            <a:pPr lvl="0" rt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-US"/>
              <a:t>☐The more secure OS could be much simpler than the other one.</a:t>
            </a:r>
          </a:p>
          <a:p>
            <a:pPr rtl="0">
              <a:spcBef>
                <a:spcPts val="0"/>
              </a:spcBef>
              <a:buNone/>
            </a:pPr>
            <a:endParaRPr/>
          </a:p>
          <a:p>
            <a:pPr rtl="0">
              <a:spcBef>
                <a:spcPts val="0"/>
              </a:spcBef>
              <a:buNone/>
            </a:pPr>
            <a:r>
              <a:rPr lang="en-US"/>
              <a:t>SOLUTION:</a:t>
            </a:r>
            <a:br>
              <a:rPr lang="en-US"/>
            </a:br>
            <a:endParaRPr lang="en-US"/>
          </a:p>
          <a:p>
            <a:pPr>
              <a:spcBef>
                <a:spcPts val="0"/>
              </a:spcBef>
              <a:buNone/>
            </a:pPr>
            <a:r>
              <a:rPr lang="en-US"/>
              <a:t>Discuss</a:t>
            </a:r>
          </a:p>
        </p:txBody>
      </p:sp>
      <p:sp>
        <p:nvSpPr>
          <p:cNvPr id="69" name="Shape 69"/>
          <p:cNvSpPr txBox="1">
            <a:spLocks noGrp="1"/>
          </p:cNvSpPr>
          <p:nvPr>
            <p:ph type="sldNum" idx="12"/>
          </p:nvPr>
        </p:nvSpPr>
        <p:spPr>
          <a:xfrm>
            <a:off x="3957637" y="8818561"/>
            <a:ext cx="3028800" cy="463499"/>
          </a:xfrm>
          <a:prstGeom prst="rect">
            <a:avLst/>
          </a:prstGeom>
        </p:spPr>
        <p:txBody>
          <a:bodyPr lIns="19350" tIns="0" rIns="19350" bIns="0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>
            <a:spLocks noGrp="1" noRot="1" noChangeAspect="1"/>
          </p:cNvSpPr>
          <p:nvPr>
            <p:ph type="sldImg" idx="2"/>
          </p:nvPr>
        </p:nvSpPr>
        <p:spPr>
          <a:xfrm>
            <a:off x="411163" y="703263"/>
            <a:ext cx="6162675" cy="3467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931862" y="4408487"/>
            <a:ext cx="5121300" cy="4176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-US"/>
              <a:t>QUIZ:</a:t>
            </a:r>
          </a:p>
          <a:p>
            <a:pPr rtl="0">
              <a:spcBef>
                <a:spcPts val="0"/>
              </a:spcBef>
              <a:buNone/>
            </a:pPr>
            <a:endParaRPr/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A system call allows application code to gain access to functionality implemented by the OS. A system call is often called a protected procedure call.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2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 Is the cost of a system call 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Menlo Regular"/>
                <a:ea typeface="Menlo Regular"/>
                <a:cs typeface="Menlo Regular"/>
                <a:sym typeface="Menlo Regular"/>
              </a:rPr>
              <a:t>☐</a:t>
            </a:r>
            <a:r>
              <a:rPr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 same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1200">
                <a:solidFill>
                  <a:schemeClr val="dk1"/>
                </a:solidFill>
                <a:latin typeface="Menlo Regular"/>
                <a:ea typeface="Menlo Regular"/>
                <a:cs typeface="Menlo Regular"/>
                <a:sym typeface="Menlo Regular"/>
              </a:rPr>
              <a:t>☐</a:t>
            </a:r>
            <a:r>
              <a:rPr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 higher than a regular call?</a:t>
            </a:r>
          </a:p>
          <a:p>
            <a:pPr lvl="0" rtl="0">
              <a:spcBef>
                <a:spcPts val="0"/>
              </a:spcBef>
              <a:buNone/>
            </a:pPr>
            <a:endParaRPr sz="12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SOLUTION:</a:t>
            </a:r>
            <a:br>
              <a:rPr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</a:br>
            <a:r>
              <a:rPr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/>
            </a:r>
            <a:br>
              <a:rPr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</a:br>
            <a:r>
              <a:rPr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Discuss</a:t>
            </a:r>
          </a:p>
        </p:txBody>
      </p:sp>
      <p:sp>
        <p:nvSpPr>
          <p:cNvPr id="81" name="Shape 81"/>
          <p:cNvSpPr txBox="1">
            <a:spLocks noGrp="1"/>
          </p:cNvSpPr>
          <p:nvPr>
            <p:ph type="sldNum" idx="12"/>
          </p:nvPr>
        </p:nvSpPr>
        <p:spPr>
          <a:xfrm>
            <a:off x="3957637" y="8818561"/>
            <a:ext cx="3028800" cy="463499"/>
          </a:xfrm>
          <a:prstGeom prst="rect">
            <a:avLst/>
          </a:prstGeom>
        </p:spPr>
        <p:txBody>
          <a:bodyPr lIns="19350" tIns="0" rIns="19350" bIns="0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>
            <a:spLocks noGrp="1" noRot="1" noChangeAspect="1"/>
          </p:cNvSpPr>
          <p:nvPr>
            <p:ph type="sldImg" idx="2"/>
          </p:nvPr>
        </p:nvSpPr>
        <p:spPr>
          <a:xfrm>
            <a:off x="411163" y="703263"/>
            <a:ext cx="6162675" cy="3467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931862" y="4408487"/>
            <a:ext cx="5121300" cy="4176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-US"/>
              <a:t>QUIZ:</a:t>
            </a:r>
            <a:br>
              <a:rPr lang="en-US"/>
            </a:br>
            <a:r>
              <a:rPr lang="en-US"/>
              <a:t/>
            </a:r>
            <a:br>
              <a:rPr lang="en-US"/>
            </a:br>
            <a:r>
              <a:rPr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Complete mediation ensures that the OS cannot be bypassed when accessing a protected resource. How does the OS know who is making the request for the resource? 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/>
            </a:r>
            <a:br>
              <a:rPr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</a:br>
            <a:r>
              <a:rPr lang="en-US" sz="1200">
                <a:solidFill>
                  <a:schemeClr val="dk1"/>
                </a:solidFill>
                <a:latin typeface="Menlo Regular"/>
                <a:ea typeface="Menlo Regular"/>
                <a:cs typeface="Menlo Regular"/>
                <a:sym typeface="Menlo Regular"/>
              </a:rPr>
              <a:t>☐</a:t>
            </a:r>
            <a:r>
              <a:rPr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Process runs on behalf of a user who must have previously logged in, 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200">
              <a:solidFill>
                <a:schemeClr val="dk1"/>
              </a:solidFill>
              <a:latin typeface="Menlo Regular"/>
              <a:ea typeface="Menlo Regular"/>
              <a:cs typeface="Menlo Regular"/>
              <a:sym typeface="Menlo Regular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1200">
                <a:solidFill>
                  <a:schemeClr val="dk1"/>
                </a:solidFill>
                <a:latin typeface="Menlo Regular"/>
                <a:ea typeface="Menlo Regular"/>
                <a:cs typeface="Menlo Regular"/>
                <a:sym typeface="Menlo Regular"/>
              </a:rPr>
              <a:t>☐</a:t>
            </a:r>
            <a:r>
              <a:rPr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Requested resource allows us to find out who must be requesting it</a:t>
            </a:r>
          </a:p>
          <a:p>
            <a:pPr lvl="0" rtl="0">
              <a:spcBef>
                <a:spcPts val="0"/>
              </a:spcBef>
              <a:buNone/>
            </a:pPr>
            <a:endParaRPr sz="12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SOLUTION:</a:t>
            </a:r>
            <a:br>
              <a:rPr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</a:br>
            <a:r>
              <a:rPr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/>
            </a:r>
            <a:br>
              <a:rPr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</a:br>
            <a:r>
              <a:rPr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Discuss answers</a:t>
            </a:r>
          </a:p>
        </p:txBody>
      </p:sp>
      <p:sp>
        <p:nvSpPr>
          <p:cNvPr id="92" name="Shape 92"/>
          <p:cNvSpPr txBox="1">
            <a:spLocks noGrp="1"/>
          </p:cNvSpPr>
          <p:nvPr>
            <p:ph type="sldNum" idx="12"/>
          </p:nvPr>
        </p:nvSpPr>
        <p:spPr>
          <a:xfrm>
            <a:off x="3957637" y="8818561"/>
            <a:ext cx="3028800" cy="463499"/>
          </a:xfrm>
          <a:prstGeom prst="rect">
            <a:avLst/>
          </a:prstGeom>
        </p:spPr>
        <p:txBody>
          <a:bodyPr lIns="19350" tIns="0" rIns="19350" bIns="0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410636" y="703262"/>
            <a:ext cx="6163800" cy="3467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931862" y="4408487"/>
            <a:ext cx="5121300" cy="4176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457200" lvl="0" indent="-304800" rtl="0">
              <a:spcBef>
                <a:spcPts val="0"/>
              </a:spcBef>
              <a:buClr>
                <a:schemeClr val="dk1"/>
              </a:buClr>
              <a:buSzPct val="100000"/>
              <a:buFont typeface="Cambria"/>
              <a:buChar char="•"/>
            </a:pPr>
            <a:r>
              <a:rPr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How do we meet the requirements of a TCB (e.g., isolation or tamper-proof)?</a:t>
            </a:r>
          </a:p>
          <a:p>
            <a:pPr marL="457200" lvl="0" indent="-304800" rtl="0">
              <a:spcBef>
                <a:spcPts val="0"/>
              </a:spcBef>
              <a:buClr>
                <a:schemeClr val="dk1"/>
              </a:buClr>
              <a:buSzPct val="100000"/>
              <a:buFont typeface="Cambria"/>
              <a:buChar char="•"/>
            </a:pPr>
            <a:r>
              <a:rPr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Hardware support for memory protection</a:t>
            </a:r>
          </a:p>
          <a:p>
            <a:pPr marL="457200" lvl="0" indent="-304800" rtl="0">
              <a:spcBef>
                <a:spcPts val="0"/>
              </a:spcBef>
              <a:buClr>
                <a:schemeClr val="dk1"/>
              </a:buClr>
              <a:buSzPct val="100000"/>
              <a:buFont typeface="Cambria"/>
              <a:buChar char="•"/>
            </a:pPr>
            <a:r>
              <a:rPr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Processor execution modes (system AND user modes, execution rings)</a:t>
            </a:r>
          </a:p>
          <a:p>
            <a:pPr marL="457200" lvl="0" indent="-304800" rtl="0">
              <a:spcBef>
                <a:spcPts val="0"/>
              </a:spcBef>
              <a:buClr>
                <a:schemeClr val="dk1"/>
              </a:buClr>
              <a:buSzPct val="100000"/>
              <a:buFont typeface="Cambria"/>
              <a:buChar char="•"/>
            </a:pPr>
            <a:r>
              <a:rPr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Privileged instructions which can only be executed in system mode</a:t>
            </a:r>
          </a:p>
          <a:p>
            <a:pPr marL="457200" lvl="0" indent="-304800" rtl="0">
              <a:spcBef>
                <a:spcPts val="0"/>
              </a:spcBef>
              <a:buClr>
                <a:schemeClr val="dk1"/>
              </a:buClr>
              <a:buSzPct val="100000"/>
              <a:buFont typeface="Cambria"/>
              <a:buChar char="•"/>
            </a:pPr>
            <a:r>
              <a:rPr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System calls used to transfer control between user and system code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00" name="Shape 100"/>
          <p:cNvSpPr txBox="1">
            <a:spLocks noGrp="1"/>
          </p:cNvSpPr>
          <p:nvPr>
            <p:ph type="sldNum" idx="12"/>
          </p:nvPr>
        </p:nvSpPr>
        <p:spPr>
          <a:xfrm>
            <a:off x="3957637" y="8818561"/>
            <a:ext cx="3028800" cy="463499"/>
          </a:xfrm>
          <a:prstGeom prst="rect">
            <a:avLst/>
          </a:prstGeom>
        </p:spPr>
        <p:txBody>
          <a:bodyPr lIns="19350" tIns="0" rIns="19350" bIns="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Times New Roman"/>
              <a:buNone/>
            </a:pPr>
            <a:fld id="{00000000-1234-1234-1234-123412341234}" type="slidenum">
              <a:rPr lang="en-US"/>
              <a:t>9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asic Slid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>
            <a:spLocks noGrp="1"/>
          </p:cNvSpPr>
          <p:nvPr>
            <p:ph type="title"/>
          </p:nvPr>
        </p:nvSpPr>
        <p:spPr>
          <a:xfrm>
            <a:off x="812241" y="228600"/>
            <a:ext cx="10363200" cy="1143000"/>
          </a:xfrm>
          <a:prstGeom prst="rect">
            <a:avLst/>
          </a:prstGeom>
          <a:noFill/>
          <a:ln>
            <a:noFill/>
          </a:ln>
        </p:spPr>
        <p:txBody>
          <a:bodyPr lIns="117825" tIns="117825" rIns="117825" bIns="117825" anchor="ctr" anchorCtr="0"/>
          <a:lstStyle>
            <a:lvl1pPr marL="0" marR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37AA"/>
              </a:buClr>
              <a:buSzPct val="100000"/>
              <a:buFont typeface="Gloria Hallelujah"/>
              <a:buChar char="●"/>
              <a:defRPr sz="4000" b="1">
                <a:solidFill>
                  <a:srgbClr val="9B37AA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1pPr>
            <a:lvl2pPr marL="0" marR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  <a:defRPr sz="4000"/>
            </a:lvl2pPr>
            <a:lvl3pPr marL="0" marR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■"/>
              <a:defRPr sz="4000"/>
            </a:lvl3pPr>
            <a:lvl4pPr marL="0" marR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  <a:defRPr sz="4000"/>
            </a:lvl4pPr>
            <a:lvl5pPr marL="0" marR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  <a:defRPr sz="4000"/>
            </a:lvl5pPr>
            <a:lvl6pPr marL="596900" marR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■"/>
              <a:defRPr sz="4000"/>
            </a:lvl6pPr>
            <a:lvl7pPr marL="1181100" marR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  <a:defRPr sz="4000"/>
            </a:lvl7pPr>
            <a:lvl8pPr marL="1765300" marR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  <a:defRPr sz="4000"/>
            </a:lvl8pPr>
            <a:lvl9pPr marL="2349500" marR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■"/>
              <a:defRPr sz="40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body" idx="1"/>
          </p:nvPr>
        </p:nvSpPr>
        <p:spPr>
          <a:xfrm>
            <a:off x="812241" y="1371600"/>
            <a:ext cx="10363200" cy="4904699"/>
          </a:xfrm>
          <a:prstGeom prst="rect">
            <a:avLst/>
          </a:prstGeom>
          <a:noFill/>
          <a:ln>
            <a:noFill/>
          </a:ln>
        </p:spPr>
        <p:txBody>
          <a:bodyPr lIns="117825" tIns="117825" rIns="117825" bIns="117825" anchor="t" anchorCtr="0"/>
          <a:lstStyle>
            <a:lvl1pPr marL="444500" marR="0" indent="-254000" algn="l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ct val="100000"/>
              <a:buFont typeface="Gloria Hallelujah"/>
              <a:buChar char="●"/>
              <a:defRPr sz="2700">
                <a:latin typeface="Gloria Hallelujah"/>
                <a:ea typeface="Gloria Hallelujah"/>
                <a:cs typeface="Gloria Hallelujah"/>
                <a:sym typeface="Gloria Hallelujah"/>
              </a:defRPr>
            </a:lvl1pPr>
            <a:lvl2pPr marL="952500" marR="0" indent="-190500" algn="l" rtl="0">
              <a:lnSpc>
                <a:spcPct val="150000"/>
              </a:lnSpc>
              <a:spcBef>
                <a:spcPts val="700"/>
              </a:spcBef>
              <a:spcAft>
                <a:spcPts val="0"/>
              </a:spcAft>
              <a:buSzPct val="100000"/>
              <a:buFont typeface="Gloria Hallelujah"/>
              <a:buChar char="●"/>
              <a:defRPr sz="2700">
                <a:latin typeface="Gloria Hallelujah"/>
                <a:ea typeface="Gloria Hallelujah"/>
                <a:cs typeface="Gloria Hallelujah"/>
                <a:sym typeface="Gloria Hallelujah"/>
              </a:defRPr>
            </a:lvl2pPr>
            <a:lvl3pPr marL="1473200" marR="0" indent="-16510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ct val="100000"/>
              <a:buFont typeface="Gloria Hallelujah"/>
              <a:buChar char="●"/>
              <a:defRPr sz="2700">
                <a:latin typeface="Gloria Hallelujah"/>
                <a:ea typeface="Gloria Hallelujah"/>
                <a:cs typeface="Gloria Hallelujah"/>
                <a:sym typeface="Gloria Hallelujah"/>
              </a:defRPr>
            </a:lvl3pPr>
            <a:lvl4pPr marL="2070100" marR="0" indent="-13970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Gloria Hallelujah"/>
              <a:buChar char="•"/>
              <a:defRPr sz="2700">
                <a:latin typeface="Gloria Hallelujah"/>
                <a:ea typeface="Gloria Hallelujah"/>
                <a:cs typeface="Gloria Hallelujah"/>
                <a:sym typeface="Gloria Hallelujah"/>
              </a:defRPr>
            </a:lvl4pPr>
            <a:lvl5pPr marL="2654300" marR="0" indent="-12700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Gloria Hallelujah"/>
              <a:buChar char="–"/>
              <a:defRPr sz="2700">
                <a:latin typeface="Gloria Hallelujah"/>
                <a:ea typeface="Gloria Hallelujah"/>
                <a:cs typeface="Gloria Hallelujah"/>
                <a:sym typeface="Gloria Hallelujah"/>
              </a:defRPr>
            </a:lvl5pPr>
            <a:lvl6pPr marL="3238500" marR="0" indent="-12700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Gloria Hallelujah"/>
              <a:buChar char="–"/>
              <a:defRPr sz="2700">
                <a:latin typeface="Gloria Hallelujah"/>
                <a:ea typeface="Gloria Hallelujah"/>
                <a:cs typeface="Gloria Hallelujah"/>
                <a:sym typeface="Gloria Hallelujah"/>
              </a:defRPr>
            </a:lvl6pPr>
            <a:lvl7pPr marL="3822700" marR="0" indent="-12700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Gloria Hallelujah"/>
              <a:buChar char="–"/>
              <a:defRPr sz="2700">
                <a:latin typeface="Gloria Hallelujah"/>
                <a:ea typeface="Gloria Hallelujah"/>
                <a:cs typeface="Gloria Hallelujah"/>
                <a:sym typeface="Gloria Hallelujah"/>
              </a:defRPr>
            </a:lvl7pPr>
            <a:lvl8pPr marL="4419600" marR="0" indent="-12700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Gloria Hallelujah"/>
              <a:buChar char="–"/>
              <a:defRPr sz="2700">
                <a:latin typeface="Gloria Hallelujah"/>
                <a:ea typeface="Gloria Hallelujah"/>
                <a:cs typeface="Gloria Hallelujah"/>
                <a:sym typeface="Gloria Hallelujah"/>
              </a:defRPr>
            </a:lvl8pPr>
            <a:lvl9pPr marL="5016500" marR="0" indent="-13970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Gloria Hallelujah"/>
              <a:buChar char="–"/>
              <a:defRPr sz="2700">
                <a:latin typeface="Gloria Hallelujah"/>
                <a:ea typeface="Gloria Hallelujah"/>
                <a:cs typeface="Gloria Hallelujah"/>
                <a:sym typeface="Gloria Hallelujah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>
            <a:spLocks noGrp="1"/>
          </p:cNvSpPr>
          <p:nvPr>
            <p:ph type="title"/>
          </p:nvPr>
        </p:nvSpPr>
        <p:spPr>
          <a:xfrm>
            <a:off x="812241" y="228600"/>
            <a:ext cx="10363200" cy="1143000"/>
          </a:xfrm>
          <a:prstGeom prst="rect">
            <a:avLst/>
          </a:prstGeom>
          <a:noFill/>
          <a:ln>
            <a:noFill/>
          </a:ln>
        </p:spPr>
        <p:txBody>
          <a:bodyPr lIns="117825" tIns="117825" rIns="117825" bIns="117825" anchor="ctr" anchorCtr="0"/>
          <a:lstStyle>
            <a:lvl1pPr marL="0" marR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37AA"/>
              </a:buClr>
              <a:buSzPct val="100000"/>
              <a:buFont typeface="Gloria Hallelujah"/>
              <a:buChar char="●"/>
              <a:defRPr sz="4000" b="1">
                <a:solidFill>
                  <a:srgbClr val="9B37AA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1pPr>
            <a:lvl2pPr marL="0" marR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  <a:defRPr sz="4000"/>
            </a:lvl2pPr>
            <a:lvl3pPr marL="0" marR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■"/>
              <a:defRPr sz="4000"/>
            </a:lvl3pPr>
            <a:lvl4pPr marL="0" marR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  <a:defRPr sz="4000"/>
            </a:lvl4pPr>
            <a:lvl5pPr marL="0" marR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  <a:defRPr sz="4000"/>
            </a:lvl5pPr>
            <a:lvl6pPr marL="596900" marR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■"/>
              <a:defRPr sz="4000"/>
            </a:lvl6pPr>
            <a:lvl7pPr marL="1181100" marR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  <a:defRPr sz="4000"/>
            </a:lvl7pPr>
            <a:lvl8pPr marL="1765300" marR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  <a:defRPr sz="4000"/>
            </a:lvl8pPr>
            <a:lvl9pPr marL="2349500" marR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■"/>
              <a:defRPr sz="4000"/>
            </a:lvl9pPr>
          </a:lstStyle>
          <a:p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body" idx="1"/>
          </p:nvPr>
        </p:nvSpPr>
        <p:spPr>
          <a:xfrm>
            <a:off x="812241" y="1371600"/>
            <a:ext cx="10363200" cy="4904699"/>
          </a:xfrm>
          <a:prstGeom prst="rect">
            <a:avLst/>
          </a:prstGeom>
          <a:noFill/>
          <a:ln>
            <a:noFill/>
          </a:ln>
        </p:spPr>
        <p:txBody>
          <a:bodyPr lIns="117825" tIns="117825" rIns="117825" bIns="117825" anchor="t" anchorCtr="0"/>
          <a:lstStyle>
            <a:lvl1pPr marL="444500" marR="0" indent="-254000" algn="l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ct val="100000"/>
              <a:buFont typeface="Gloria Hallelujah"/>
              <a:buChar char="●"/>
              <a:defRPr sz="2700">
                <a:latin typeface="Gloria Hallelujah"/>
                <a:ea typeface="Gloria Hallelujah"/>
                <a:cs typeface="Gloria Hallelujah"/>
                <a:sym typeface="Gloria Hallelujah"/>
              </a:defRPr>
            </a:lvl1pPr>
            <a:lvl2pPr marL="952500" marR="0" indent="-190500" algn="l" rtl="0">
              <a:lnSpc>
                <a:spcPct val="150000"/>
              </a:lnSpc>
              <a:spcBef>
                <a:spcPts val="700"/>
              </a:spcBef>
              <a:spcAft>
                <a:spcPts val="0"/>
              </a:spcAft>
              <a:buSzPct val="100000"/>
              <a:buFont typeface="Gloria Hallelujah"/>
              <a:buChar char="●"/>
              <a:defRPr sz="2700">
                <a:latin typeface="Gloria Hallelujah"/>
                <a:ea typeface="Gloria Hallelujah"/>
                <a:cs typeface="Gloria Hallelujah"/>
                <a:sym typeface="Gloria Hallelujah"/>
              </a:defRPr>
            </a:lvl2pPr>
            <a:lvl3pPr marL="1473200" marR="0" indent="-16510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ct val="100000"/>
              <a:buFont typeface="Gloria Hallelujah"/>
              <a:buChar char="●"/>
              <a:defRPr sz="2700">
                <a:latin typeface="Gloria Hallelujah"/>
                <a:ea typeface="Gloria Hallelujah"/>
                <a:cs typeface="Gloria Hallelujah"/>
                <a:sym typeface="Gloria Hallelujah"/>
              </a:defRPr>
            </a:lvl3pPr>
            <a:lvl4pPr marL="2070100" marR="0" indent="-13970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Gloria Hallelujah"/>
              <a:buChar char="•"/>
              <a:defRPr sz="2700">
                <a:latin typeface="Gloria Hallelujah"/>
                <a:ea typeface="Gloria Hallelujah"/>
                <a:cs typeface="Gloria Hallelujah"/>
                <a:sym typeface="Gloria Hallelujah"/>
              </a:defRPr>
            </a:lvl4pPr>
            <a:lvl5pPr marL="2654300" marR="0" indent="-12700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Gloria Hallelujah"/>
              <a:buChar char="–"/>
              <a:defRPr sz="2700">
                <a:latin typeface="Gloria Hallelujah"/>
                <a:ea typeface="Gloria Hallelujah"/>
                <a:cs typeface="Gloria Hallelujah"/>
                <a:sym typeface="Gloria Hallelujah"/>
              </a:defRPr>
            </a:lvl5pPr>
            <a:lvl6pPr marL="3238500" marR="0" indent="-12700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Gloria Hallelujah"/>
              <a:buChar char="–"/>
              <a:defRPr sz="2700">
                <a:latin typeface="Gloria Hallelujah"/>
                <a:ea typeface="Gloria Hallelujah"/>
                <a:cs typeface="Gloria Hallelujah"/>
                <a:sym typeface="Gloria Hallelujah"/>
              </a:defRPr>
            </a:lvl6pPr>
            <a:lvl7pPr marL="3822700" marR="0" indent="-12700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Gloria Hallelujah"/>
              <a:buChar char="–"/>
              <a:defRPr sz="2700">
                <a:latin typeface="Gloria Hallelujah"/>
                <a:ea typeface="Gloria Hallelujah"/>
                <a:cs typeface="Gloria Hallelujah"/>
                <a:sym typeface="Gloria Hallelujah"/>
              </a:defRPr>
            </a:lvl7pPr>
            <a:lvl8pPr marL="4419600" marR="0" indent="-12700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Gloria Hallelujah"/>
              <a:buChar char="–"/>
              <a:defRPr sz="2700">
                <a:latin typeface="Gloria Hallelujah"/>
                <a:ea typeface="Gloria Hallelujah"/>
                <a:cs typeface="Gloria Hallelujah"/>
                <a:sym typeface="Gloria Hallelujah"/>
              </a:defRPr>
            </a:lvl8pPr>
            <a:lvl9pPr marL="5016500" marR="0" indent="-13970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Gloria Hallelujah"/>
              <a:buChar char="–"/>
              <a:defRPr sz="2700">
                <a:latin typeface="Gloria Hallelujah"/>
                <a:ea typeface="Gloria Hallelujah"/>
                <a:cs typeface="Gloria Hallelujah"/>
                <a:sym typeface="Gloria Hallelujah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0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9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1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2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2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4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6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6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25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 txBox="1">
            <a:spLocks noGrp="1"/>
          </p:cNvSpPr>
          <p:nvPr>
            <p:ph type="title"/>
          </p:nvPr>
        </p:nvSpPr>
        <p:spPr>
          <a:xfrm>
            <a:off x="944883" y="663066"/>
            <a:ext cx="10363200" cy="1143000"/>
          </a:xfrm>
          <a:prstGeom prst="rect">
            <a:avLst/>
          </a:prstGeom>
        </p:spPr>
        <p:txBody>
          <a:bodyPr lIns="117825" tIns="117825" rIns="117825" bIns="117825" anchor="ctr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-US" sz="4800">
                <a:latin typeface="Questrial"/>
                <a:ea typeface="Questrial"/>
                <a:cs typeface="Questrial"/>
                <a:sym typeface="Questrial"/>
              </a:rPr>
              <a:t>Operating Systems Security</a:t>
            </a:r>
          </a:p>
        </p:txBody>
      </p:sp>
      <p:sp>
        <p:nvSpPr>
          <p:cNvPr id="16" name="Shape 16"/>
          <p:cNvSpPr txBox="1"/>
          <p:nvPr/>
        </p:nvSpPr>
        <p:spPr>
          <a:xfrm>
            <a:off x="883908" y="780850"/>
            <a:ext cx="6616499" cy="2000100"/>
          </a:xfrm>
          <a:prstGeom prst="rect">
            <a:avLst/>
          </a:prstGeom>
          <a:noFill/>
          <a:ln>
            <a:noFill/>
          </a:ln>
        </p:spPr>
        <p:txBody>
          <a:bodyPr lIns="60950" tIns="60950" rIns="60950" bIns="60950" anchor="ctr" anchorCtr="0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4000" b="1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 Lesson Preview</a:t>
            </a:r>
          </a:p>
        </p:txBody>
      </p:sp>
      <p:sp>
        <p:nvSpPr>
          <p:cNvPr id="17" name="Shape 17"/>
          <p:cNvSpPr txBox="1">
            <a:spLocks noGrp="1"/>
          </p:cNvSpPr>
          <p:nvPr>
            <p:ph type="body" idx="1"/>
          </p:nvPr>
        </p:nvSpPr>
        <p:spPr>
          <a:xfrm>
            <a:off x="798725" y="2570900"/>
            <a:ext cx="10426199" cy="1896299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Questrial"/>
            </a:pPr>
            <a:r>
              <a:rPr lang="en-US" sz="24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Understand the important role an </a:t>
            </a:r>
            <a:r>
              <a:rPr lang="en-US" sz="2400" b="1">
                <a:solidFill>
                  <a:srgbClr val="6B9462"/>
                </a:solidFill>
                <a:latin typeface="Questrial"/>
                <a:ea typeface="Questrial"/>
                <a:cs typeface="Questrial"/>
                <a:sym typeface="Questrial"/>
              </a:rPr>
              <a:t>operating system</a:t>
            </a:r>
            <a:r>
              <a:rPr lang="en-US" sz="24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 plays in computer security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endParaRPr sz="240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Questrial"/>
            </a:pPr>
            <a:r>
              <a:rPr lang="en-US" sz="24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Learn about the</a:t>
            </a:r>
            <a:r>
              <a:rPr lang="en-US" sz="2400" b="1">
                <a:solidFill>
                  <a:srgbClr val="6B9462"/>
                </a:solidFill>
                <a:latin typeface="Questrial"/>
                <a:ea typeface="Questrial"/>
                <a:cs typeface="Questrial"/>
                <a:sym typeface="Questrial"/>
              </a:rPr>
              <a:t> need for hardware support </a:t>
            </a:r>
            <a:r>
              <a:rPr lang="en-US" sz="24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for isolating OS from untrusted user/application code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endParaRPr sz="240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Questrial"/>
            </a:pPr>
            <a:r>
              <a:rPr lang="en-US" sz="24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Understand </a:t>
            </a:r>
            <a:r>
              <a:rPr lang="en-US" sz="2400" b="1">
                <a:solidFill>
                  <a:srgbClr val="6B9462"/>
                </a:solidFill>
                <a:latin typeface="Questrial"/>
                <a:ea typeface="Questrial"/>
                <a:cs typeface="Questrial"/>
                <a:sym typeface="Questrial"/>
              </a:rPr>
              <a:t>key trusted computing </a:t>
            </a:r>
            <a:r>
              <a:rPr lang="en-US" sz="24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base concepts</a:t>
            </a:r>
          </a:p>
        </p:txBody>
      </p:sp>
      <p:cxnSp>
        <p:nvCxnSpPr>
          <p:cNvPr id="18" name="Shape 18"/>
          <p:cNvCxnSpPr/>
          <p:nvPr/>
        </p:nvCxnSpPr>
        <p:spPr>
          <a:xfrm>
            <a:off x="864250" y="2366375"/>
            <a:ext cx="10124100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9" name="Shape 19"/>
          <p:cNvCxnSpPr/>
          <p:nvPr/>
        </p:nvCxnSpPr>
        <p:spPr>
          <a:xfrm>
            <a:off x="883900" y="5790550"/>
            <a:ext cx="10124100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>
            <a:spLocks noGrp="1"/>
          </p:cNvSpPr>
          <p:nvPr>
            <p:ph type="title"/>
          </p:nvPr>
        </p:nvSpPr>
        <p:spPr>
          <a:xfrm>
            <a:off x="462750" y="0"/>
            <a:ext cx="11156400" cy="1501799"/>
          </a:xfrm>
          <a:prstGeom prst="rect">
            <a:avLst/>
          </a:prstGeom>
        </p:spPr>
        <p:txBody>
          <a:bodyPr lIns="117825" tIns="117825" rIns="117825" bIns="117825" anchor="ctr" anchorCtr="0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>
                <a:solidFill>
                  <a:srgbClr val="9B37AA"/>
                </a:solidFill>
              </a:rPr>
              <a:t>System </a:t>
            </a:r>
            <a:r>
              <a:rPr lang="en-US"/>
              <a:t>Calls: Going from User to OS Code</a:t>
            </a:r>
          </a:p>
        </p:txBody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4646600" y="1501800"/>
            <a:ext cx="7090500" cy="4904699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en-US" sz="3000" b="1">
                <a:solidFill>
                  <a:srgbClr val="4E75A8"/>
                </a:solidFill>
              </a:rPr>
              <a:t>System calls used to transfer control between user and system code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3000">
              <a:solidFill>
                <a:schemeClr val="dk1"/>
              </a:solidFill>
            </a:endParaRP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n-US" sz="3000">
                <a:solidFill>
                  <a:schemeClr val="dk1"/>
                </a:solidFill>
              </a:rPr>
              <a:t>Such calls come through </a:t>
            </a:r>
            <a:r>
              <a:rPr lang="en-US" sz="3000" b="1">
                <a:solidFill>
                  <a:srgbClr val="6B9462"/>
                </a:solidFill>
              </a:rPr>
              <a:t>“call gates” </a:t>
            </a:r>
            <a:r>
              <a:rPr lang="en-US" sz="3000">
                <a:solidFill>
                  <a:schemeClr val="dk1"/>
                </a:solidFill>
              </a:rPr>
              <a:t>and return back to user code. The processor execution mode or privilege ring changes when call and return happen.</a:t>
            </a: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n-US" sz="3000">
                <a:solidFill>
                  <a:schemeClr val="dk1"/>
                </a:solidFill>
              </a:rPr>
              <a:t>x86 Sysenter/sysexit instructions</a:t>
            </a: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Font typeface="Cambria"/>
              <a:buNone/>
            </a:pPr>
            <a:endParaRPr sz="3000">
              <a:solidFill>
                <a:schemeClr val="dk1"/>
              </a:solidFill>
            </a:endParaRPr>
          </a:p>
        </p:txBody>
      </p:sp>
      <p:pic>
        <p:nvPicPr>
          <p:cNvPr id="104" name="Shape 1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2025" y="1597576"/>
            <a:ext cx="3664175" cy="4555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462750" y="0"/>
            <a:ext cx="11156400" cy="1501799"/>
          </a:xfrm>
          <a:prstGeom prst="rect">
            <a:avLst/>
          </a:prstGeom>
        </p:spPr>
        <p:txBody>
          <a:bodyPr lIns="117825" tIns="117825" rIns="117825" bIns="117825" anchor="ctr" anchorCtr="0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/>
              <a:t>Isolating User Processes from Each Other</a:t>
            </a:r>
          </a:p>
        </p:txBody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5357075" y="1710675"/>
            <a:ext cx="6067500" cy="4904699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en-US" sz="3000">
                <a:solidFill>
                  <a:schemeClr val="dk1"/>
                </a:solidFill>
              </a:rPr>
              <a:t>How do we meet the user/user isolation and separation?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3000">
              <a:solidFill>
                <a:schemeClr val="dk1"/>
              </a:solidFill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3000">
              <a:solidFill>
                <a:schemeClr val="dk1"/>
              </a:solidFill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en-US" sz="3000" b="1">
                <a:solidFill>
                  <a:srgbClr val="6B9462"/>
                </a:solidFill>
              </a:rPr>
              <a:t>OS uses hardware support for memory protection to ensure this.</a:t>
            </a: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Font typeface="Cambria"/>
              <a:buNone/>
            </a:pPr>
            <a:endParaRPr sz="3000">
              <a:solidFill>
                <a:schemeClr val="dk1"/>
              </a:solidFill>
            </a:endParaRPr>
          </a:p>
        </p:txBody>
      </p:sp>
      <p:pic>
        <p:nvPicPr>
          <p:cNvPr id="112" name="Shape 1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826" y="1417700"/>
            <a:ext cx="4735350" cy="48443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>
            <a:spLocks noGrp="1"/>
          </p:cNvSpPr>
          <p:nvPr>
            <p:ph type="title"/>
          </p:nvPr>
        </p:nvSpPr>
        <p:spPr>
          <a:xfrm>
            <a:off x="2045991" y="242837"/>
            <a:ext cx="10363200" cy="1143000"/>
          </a:xfrm>
          <a:prstGeom prst="rect">
            <a:avLst/>
          </a:prstGeom>
        </p:spPr>
        <p:txBody>
          <a:bodyPr lIns="117825" tIns="117825" rIns="117825" bIns="117825" anchor="ctr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-US"/>
              <a:t>Tampering with the OS</a:t>
            </a:r>
            <a:r>
              <a:rPr lang="en-US">
                <a:solidFill>
                  <a:srgbClr val="9B37AA"/>
                </a:solidFill>
              </a:rPr>
              <a:t> Quiz</a:t>
            </a:r>
          </a:p>
        </p:txBody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2004275" y="2076937"/>
            <a:ext cx="9119100" cy="5187900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800" dirty="0">
                <a:solidFill>
                  <a:schemeClr val="dk1"/>
                </a:solidFill>
              </a:rPr>
              <a:t>Modification of firmware by </a:t>
            </a:r>
            <a:r>
              <a:rPr lang="en-US" sz="2800" dirty="0" err="1" smtClean="0">
                <a:solidFill>
                  <a:schemeClr val="dk1"/>
                </a:solidFill>
              </a:rPr>
              <a:t>Thunderstrike</a:t>
            </a:r>
            <a:r>
              <a:rPr lang="en-US" sz="2800" dirty="0">
                <a:solidFill>
                  <a:schemeClr val="dk1"/>
                </a:solidFill>
              </a:rPr>
              <a:t> </a:t>
            </a:r>
            <a:r>
              <a:rPr lang="en-US" sz="2800" dirty="0" smtClean="0">
                <a:solidFill>
                  <a:schemeClr val="dk1"/>
                </a:solidFill>
              </a:rPr>
              <a:t>malware </a:t>
            </a:r>
            <a:r>
              <a:rPr lang="en-US" sz="2800" dirty="0">
                <a:solidFill>
                  <a:schemeClr val="dk1"/>
                </a:solidFill>
              </a:rPr>
              <a:t>via malicious devices that connect via Mac’s Thunderbolt </a:t>
            </a:r>
            <a:r>
              <a:rPr lang="en-US" sz="2800" dirty="0" smtClean="0">
                <a:solidFill>
                  <a:schemeClr val="dk1"/>
                </a:solidFill>
              </a:rPr>
              <a:t>interface</a:t>
            </a:r>
            <a:endParaRPr lang="en-US" sz="2800" dirty="0">
              <a:solidFill>
                <a:schemeClr val="dk1"/>
              </a:solidFill>
            </a:endParaRPr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800" dirty="0" smtClean="0">
                <a:solidFill>
                  <a:schemeClr val="dk1"/>
                </a:solidFill>
              </a:rPr>
              <a:t>Exploiting </a:t>
            </a:r>
            <a:r>
              <a:rPr lang="en-US" sz="2800" dirty="0">
                <a:solidFill>
                  <a:schemeClr val="dk1"/>
                </a:solidFill>
              </a:rPr>
              <a:t>the ‘refresh’ mechanism of a  Dynamic RAM for privilege escalation</a:t>
            </a:r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800" dirty="0">
                <a:solidFill>
                  <a:schemeClr val="dk1"/>
                </a:solidFill>
              </a:rPr>
              <a:t>Exploiting OS code buffer overflow vulnerability</a:t>
            </a:r>
          </a:p>
        </p:txBody>
      </p:sp>
      <p:sp>
        <p:nvSpPr>
          <p:cNvPr id="120" name="Shape 120"/>
          <p:cNvSpPr txBox="1"/>
          <p:nvPr/>
        </p:nvSpPr>
        <p:spPr>
          <a:xfrm>
            <a:off x="2122200" y="889075"/>
            <a:ext cx="10014899" cy="144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2800" b="1">
                <a:solidFill>
                  <a:srgbClr val="4E75A8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Which of these methods</a:t>
            </a:r>
            <a:r>
              <a:rPr lang="en-US" sz="28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 have been shown to allow hacker access to ‘secure’ memory belonging to the OS?</a:t>
            </a:r>
          </a:p>
        </p:txBody>
      </p:sp>
      <p:pic>
        <p:nvPicPr>
          <p:cNvPr id="121" name="Shape 1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9050" y="403349"/>
            <a:ext cx="1470149" cy="1622899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Shape 122"/>
          <p:cNvSpPr/>
          <p:nvPr/>
        </p:nvSpPr>
        <p:spPr>
          <a:xfrm>
            <a:off x="1068625" y="2628083"/>
            <a:ext cx="650400" cy="633599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0950" tIns="60950" rIns="60950" bIns="6095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23" name="Shape 123"/>
          <p:cNvSpPr/>
          <p:nvPr/>
        </p:nvSpPr>
        <p:spPr>
          <a:xfrm>
            <a:off x="1068625" y="4377982"/>
            <a:ext cx="650400" cy="633599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0950" tIns="60950" rIns="60950" bIns="6095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24" name="Shape 124"/>
          <p:cNvSpPr/>
          <p:nvPr/>
        </p:nvSpPr>
        <p:spPr>
          <a:xfrm>
            <a:off x="1068625" y="5730407"/>
            <a:ext cx="650400" cy="633599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0950" tIns="60950" rIns="60950" bIns="6095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ransition xmlns:p14="http://schemas.microsoft.com/office/powerpoint/2010/main"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>
            <a:off x="559075" y="1121675"/>
            <a:ext cx="11277600" cy="4904699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en-US" sz="3000">
                <a:solidFill>
                  <a:schemeClr val="dk1"/>
                </a:solidFill>
              </a:rPr>
              <a:t>Processes view memory as </a:t>
            </a:r>
            <a:r>
              <a:rPr lang="en-US" sz="3000" b="1">
                <a:solidFill>
                  <a:srgbClr val="6B9462"/>
                </a:solidFill>
              </a:rPr>
              <a:t>contiguous often larger than available physical memory</a:t>
            </a:r>
          </a:p>
        </p:txBody>
      </p:sp>
      <p:sp>
        <p:nvSpPr>
          <p:cNvPr id="131" name="Shape 131"/>
          <p:cNvSpPr txBox="1"/>
          <p:nvPr/>
        </p:nvSpPr>
        <p:spPr>
          <a:xfrm>
            <a:off x="829075" y="267142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00000"/>
              <a:buFont typeface="Gloria Hallelujah"/>
              <a:buChar char="●"/>
            </a:pPr>
            <a:r>
              <a:rPr lang="en-US" sz="3000" dirty="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Usually </a:t>
            </a:r>
            <a:r>
              <a:rPr lang="en-US" sz="3000" dirty="0" smtClean="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2</a:t>
            </a:r>
            <a:r>
              <a:rPr lang="en-US" sz="3000" baseline="30000" dirty="0" smtClean="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32</a:t>
            </a:r>
            <a:r>
              <a:rPr lang="en-US" sz="3000" dirty="0" smtClean="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 </a:t>
            </a:r>
            <a:r>
              <a:rPr lang="en-US" sz="3000" dirty="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or </a:t>
            </a:r>
            <a:r>
              <a:rPr lang="en-US" sz="3000" dirty="0" smtClean="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2</a:t>
            </a:r>
            <a:r>
              <a:rPr lang="en-US" sz="3000" baseline="30000" dirty="0" smtClean="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64</a:t>
            </a:r>
            <a:r>
              <a:rPr lang="en-US" sz="3000" dirty="0" smtClean="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 </a:t>
            </a:r>
            <a:r>
              <a:rPr lang="en-US" sz="3000" dirty="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addresses</a:t>
            </a:r>
          </a:p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00000"/>
              <a:buFont typeface="Gloria Hallelujah"/>
              <a:buChar char="●"/>
            </a:pPr>
            <a:r>
              <a:rPr lang="en-US" sz="3000" dirty="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Each process has its own mapping</a:t>
            </a:r>
          </a:p>
        </p:txBody>
      </p:sp>
      <p:sp>
        <p:nvSpPr>
          <p:cNvPr id="132" name="Shape 132"/>
          <p:cNvSpPr txBox="1">
            <a:spLocks noGrp="1"/>
          </p:cNvSpPr>
          <p:nvPr>
            <p:ph type="title"/>
          </p:nvPr>
        </p:nvSpPr>
        <p:spPr>
          <a:xfrm>
            <a:off x="462750" y="0"/>
            <a:ext cx="11156400" cy="1501799"/>
          </a:xfrm>
          <a:prstGeom prst="rect">
            <a:avLst/>
          </a:prstGeom>
        </p:spPr>
        <p:txBody>
          <a:bodyPr lIns="117825" tIns="117825" rIns="117825" bIns="117825" anchor="ctr" anchorCtr="0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/>
              <a:t>Address Space: Unit of Isolation</a:t>
            </a:r>
          </a:p>
        </p:txBody>
      </p:sp>
      <p:pic>
        <p:nvPicPr>
          <p:cNvPr id="133" name="Shape 1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4412" y="2450200"/>
            <a:ext cx="6010275" cy="373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>
            <a:spLocks noGrp="1"/>
          </p:cNvSpPr>
          <p:nvPr>
            <p:ph type="title"/>
          </p:nvPr>
        </p:nvSpPr>
        <p:spPr>
          <a:xfrm>
            <a:off x="462750" y="0"/>
            <a:ext cx="11156400" cy="1501799"/>
          </a:xfrm>
          <a:prstGeom prst="rect">
            <a:avLst/>
          </a:prstGeom>
        </p:spPr>
        <p:txBody>
          <a:bodyPr lIns="117825" tIns="117825" rIns="117825" bIns="117825" anchor="ctr" anchorCtr="0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/>
              <a:t>Address Translation</a:t>
            </a:r>
          </a:p>
        </p:txBody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700500" y="1002666"/>
            <a:ext cx="10680900" cy="1781099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3000">
                <a:solidFill>
                  <a:schemeClr val="dk1"/>
                </a:solidFill>
              </a:rPr>
              <a:t>Operating system </a:t>
            </a:r>
            <a:r>
              <a:rPr lang="en-US" sz="3000" b="1">
                <a:solidFill>
                  <a:srgbClr val="6B9462"/>
                </a:solidFill>
              </a:rPr>
              <a:t>maps logical virtual addresses or pages onto physical memory frames</a:t>
            </a:r>
          </a:p>
        </p:txBody>
      </p:sp>
      <p:pic>
        <p:nvPicPr>
          <p:cNvPr id="141" name="Shape 1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9700" y="2363200"/>
            <a:ext cx="9372600" cy="3981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Shape 1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0799" y="2394076"/>
            <a:ext cx="5336248" cy="3846198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462750" y="0"/>
            <a:ext cx="11156400" cy="1501799"/>
          </a:xfrm>
          <a:prstGeom prst="rect">
            <a:avLst/>
          </a:prstGeom>
        </p:spPr>
        <p:txBody>
          <a:bodyPr lIns="117825" tIns="117825" rIns="117825" bIns="117825" anchor="ctr" anchorCtr="0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>
                <a:solidFill>
                  <a:srgbClr val="9B37AA"/>
                </a:solidFill>
              </a:rPr>
              <a:t>Process </a:t>
            </a:r>
            <a:r>
              <a:rPr lang="en-US"/>
              <a:t>Data/Code</a:t>
            </a:r>
            <a:r>
              <a:rPr lang="en-US">
                <a:solidFill>
                  <a:srgbClr val="9B37AA"/>
                </a:solidFill>
              </a:rPr>
              <a:t> </a:t>
            </a:r>
            <a:r>
              <a:rPr lang="en-US"/>
              <a:t>Protection</a:t>
            </a:r>
          </a:p>
        </p:txBody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559075" y="1274075"/>
            <a:ext cx="11277600" cy="1297799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40000"/>
              <a:buFont typeface="Cambria"/>
              <a:buNone/>
            </a:pPr>
            <a:r>
              <a:rPr lang="en-US" sz="3000">
                <a:solidFill>
                  <a:schemeClr val="dk1"/>
                </a:solidFill>
              </a:rPr>
              <a:t>OS will not map a </a:t>
            </a:r>
            <a:r>
              <a:rPr lang="en-US" sz="3000" b="1">
                <a:solidFill>
                  <a:srgbClr val="4E75A8"/>
                </a:solidFill>
              </a:rPr>
              <a:t>virtual page of process A</a:t>
            </a:r>
            <a:r>
              <a:rPr lang="en-US" sz="3000">
                <a:solidFill>
                  <a:schemeClr val="dk1"/>
                </a:solidFill>
              </a:rPr>
              <a:t> to a </a:t>
            </a:r>
            <a:r>
              <a:rPr lang="en-US" sz="3000" b="1">
                <a:solidFill>
                  <a:srgbClr val="4E75A8"/>
                </a:solidFill>
              </a:rPr>
              <a:t>physical page of process B</a:t>
            </a:r>
            <a:r>
              <a:rPr lang="en-US" sz="3000">
                <a:solidFill>
                  <a:schemeClr val="dk1"/>
                </a:solidFill>
              </a:rPr>
              <a:t> unless </a:t>
            </a:r>
            <a:r>
              <a:rPr lang="en-US" sz="3000" b="1">
                <a:solidFill>
                  <a:srgbClr val="6B9462"/>
                </a:solidFill>
              </a:rPr>
              <a:t>explicit sharing</a:t>
            </a:r>
            <a:r>
              <a:rPr lang="en-US" sz="3000" b="1">
                <a:solidFill>
                  <a:schemeClr val="dk1"/>
                </a:solidFill>
              </a:rPr>
              <a:t> </a:t>
            </a:r>
            <a:r>
              <a:rPr lang="en-US" sz="3000">
                <a:solidFill>
                  <a:schemeClr val="dk1"/>
                </a:solidFill>
              </a:rPr>
              <a:t>is desired.</a:t>
            </a:r>
          </a:p>
        </p:txBody>
      </p:sp>
      <p:sp>
        <p:nvSpPr>
          <p:cNvPr id="150" name="Shape 150"/>
          <p:cNvSpPr txBox="1"/>
          <p:nvPr/>
        </p:nvSpPr>
        <p:spPr>
          <a:xfrm>
            <a:off x="5630850" y="2552600"/>
            <a:ext cx="5835899" cy="3651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00000"/>
              <a:buFont typeface="Gloria Hallelujah"/>
              <a:buChar char="●"/>
            </a:pPr>
            <a:r>
              <a:rPr lang="en-US" sz="30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Process A </a:t>
            </a:r>
            <a:r>
              <a:rPr lang="en-US" sz="3000" b="1">
                <a:solidFill>
                  <a:srgbClr val="6B9462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cannot access</a:t>
            </a:r>
            <a:r>
              <a:rPr lang="en-US" sz="30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 process B’s memory because it has no way to name/reach its memory.</a:t>
            </a:r>
          </a:p>
          <a:p>
            <a:pPr lvl="0" rtl="0">
              <a:spcBef>
                <a:spcPts val="0"/>
              </a:spcBef>
              <a:buNone/>
            </a:pPr>
            <a:endParaRPr sz="3000">
              <a:solidFill>
                <a:schemeClr val="dk1"/>
              </a:solidFill>
              <a:latin typeface="Gloria Hallelujah"/>
              <a:ea typeface="Gloria Hallelujah"/>
              <a:cs typeface="Gloria Hallelujah"/>
              <a:sym typeface="Gloria Hallelujah"/>
            </a:endParaRPr>
          </a:p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00000"/>
              <a:buFont typeface="Gloria Hallelujah"/>
              <a:buChar char="●"/>
            </a:pPr>
            <a:r>
              <a:rPr lang="en-US" sz="30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Page tables </a:t>
            </a:r>
            <a:r>
              <a:rPr lang="en-US" sz="3000" b="1">
                <a:solidFill>
                  <a:srgbClr val="6B9462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managed by OS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Shape 1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6624" y="1883675"/>
            <a:ext cx="5106874" cy="4494625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Shape 157"/>
          <p:cNvSpPr txBox="1">
            <a:spLocks noGrp="1"/>
          </p:cNvSpPr>
          <p:nvPr>
            <p:ph type="title"/>
          </p:nvPr>
        </p:nvSpPr>
        <p:spPr>
          <a:xfrm>
            <a:off x="462750" y="152400"/>
            <a:ext cx="11156400" cy="1501799"/>
          </a:xfrm>
          <a:prstGeom prst="rect">
            <a:avLst/>
          </a:prstGeom>
        </p:spPr>
        <p:txBody>
          <a:bodyPr lIns="117825" tIns="117825" rIns="117825" bIns="117825" anchor="ctr" anchorCtr="0">
            <a:noAutofit/>
          </a:bodyPr>
          <a:lstStyle/>
          <a:p>
            <a:pPr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>
                <a:solidFill>
                  <a:srgbClr val="9B37AA"/>
                </a:solidFill>
              </a:rPr>
              <a:t>Process </a:t>
            </a:r>
            <a:r>
              <a:rPr lang="en-US"/>
              <a:t>Protection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>
                <a:solidFill>
                  <a:srgbClr val="9B37AA"/>
                </a:solidFill>
              </a:rPr>
              <a:t>through Memory Management</a:t>
            </a:r>
          </a:p>
        </p:txBody>
      </p:sp>
      <p:sp>
        <p:nvSpPr>
          <p:cNvPr id="158" name="Shape 158"/>
          <p:cNvSpPr txBox="1">
            <a:spLocks noGrp="1"/>
          </p:cNvSpPr>
          <p:nvPr>
            <p:ph type="body" idx="1"/>
          </p:nvPr>
        </p:nvSpPr>
        <p:spPr>
          <a:xfrm>
            <a:off x="5261525" y="1883675"/>
            <a:ext cx="6422699" cy="4904699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n-US" sz="3000">
                <a:solidFill>
                  <a:schemeClr val="dk1"/>
                </a:solidFill>
              </a:rPr>
              <a:t>Processor memory management unit (MMU) </a:t>
            </a:r>
            <a:r>
              <a:rPr lang="en-US" sz="3000" b="1">
                <a:solidFill>
                  <a:srgbClr val="6B9462"/>
                </a:solidFill>
              </a:rPr>
              <a:t>uses page tables to resolve virtual addresses to physical addresses.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endParaRPr sz="3000" b="1">
              <a:solidFill>
                <a:srgbClr val="6B9462"/>
              </a:solidFill>
            </a:endParaRP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n-US" sz="3000">
                <a:solidFill>
                  <a:schemeClr val="dk1"/>
                </a:solidFill>
              </a:rPr>
              <a:t>RWX bits on pages </a:t>
            </a:r>
            <a:r>
              <a:rPr lang="en-US" sz="3000" b="1">
                <a:solidFill>
                  <a:srgbClr val="6B9462"/>
                </a:solidFill>
              </a:rPr>
              <a:t>limit type of access</a:t>
            </a:r>
            <a:r>
              <a:rPr lang="en-US" sz="3000">
                <a:solidFill>
                  <a:schemeClr val="dk1"/>
                </a:solidFill>
              </a:rPr>
              <a:t> to addressable memory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>
            <a:spLocks noGrp="1"/>
          </p:cNvSpPr>
          <p:nvPr>
            <p:ph type="title"/>
          </p:nvPr>
        </p:nvSpPr>
        <p:spPr>
          <a:xfrm>
            <a:off x="2429191" y="484887"/>
            <a:ext cx="10363200" cy="1143000"/>
          </a:xfrm>
          <a:prstGeom prst="rect">
            <a:avLst/>
          </a:prstGeom>
        </p:spPr>
        <p:txBody>
          <a:bodyPr lIns="117825" tIns="117825" rIns="117825" bIns="117825" anchor="ctr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-US"/>
              <a:t>Revisiting </a:t>
            </a:r>
            <a:r>
              <a:rPr lang="en-US">
                <a:solidFill>
                  <a:srgbClr val="9B37AA"/>
                </a:solidFill>
              </a:rPr>
              <a:t>Stack Overflow Quiz</a:t>
            </a:r>
          </a:p>
        </p:txBody>
      </p:sp>
      <p:sp>
        <p:nvSpPr>
          <p:cNvPr id="165" name="Shape 165"/>
          <p:cNvSpPr txBox="1">
            <a:spLocks noGrp="1"/>
          </p:cNvSpPr>
          <p:nvPr>
            <p:ph type="body" idx="1"/>
          </p:nvPr>
        </p:nvSpPr>
        <p:spPr>
          <a:xfrm flipH="1">
            <a:off x="2046000" y="2087101"/>
            <a:ext cx="9343799" cy="4770899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39285"/>
              <a:buFont typeface="Arial"/>
              <a:buNone/>
            </a:pPr>
            <a:r>
              <a:rPr lang="en-US" sz="2800" dirty="0">
                <a:solidFill>
                  <a:schemeClr val="dk1"/>
                </a:solidFill>
              </a:rPr>
              <a:t>Overflowing the buffer to change the return address to alter program execution</a:t>
            </a:r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39285"/>
              <a:buFont typeface="Arial"/>
              <a:buNone/>
            </a:pPr>
            <a:r>
              <a:rPr lang="en-US" sz="2800" dirty="0">
                <a:solidFill>
                  <a:schemeClr val="dk1"/>
                </a:solidFill>
              </a:rPr>
              <a:t>Pushing data onto the stack to overflow the stack into the heap</a:t>
            </a:r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39285"/>
              <a:buFont typeface="Arial"/>
              <a:buNone/>
            </a:pPr>
            <a:r>
              <a:rPr lang="en-US" sz="2800" dirty="0">
                <a:solidFill>
                  <a:schemeClr val="dk1"/>
                </a:solidFill>
              </a:rPr>
              <a:t>Popping data off the stack to gain access to application code. </a:t>
            </a:r>
          </a:p>
        </p:txBody>
      </p:sp>
      <p:sp>
        <p:nvSpPr>
          <p:cNvPr id="166" name="Shape 166"/>
          <p:cNvSpPr txBox="1"/>
          <p:nvPr/>
        </p:nvSpPr>
        <p:spPr>
          <a:xfrm>
            <a:off x="2429200" y="1044184"/>
            <a:ext cx="10014899" cy="144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3000">
                <a:latin typeface="Gloria Hallelujah"/>
                <a:ea typeface="Gloria Hallelujah"/>
                <a:cs typeface="Gloria Hallelujah"/>
                <a:sym typeface="Gloria Hallelujah"/>
              </a:rPr>
              <a:t>The stack</a:t>
            </a:r>
            <a:r>
              <a:rPr lang="en-US" sz="3000" b="1">
                <a:solidFill>
                  <a:srgbClr val="4E75A8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 can be exploited</a:t>
            </a:r>
            <a:r>
              <a:rPr lang="en-US" sz="30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 through:</a:t>
            </a:r>
          </a:p>
        </p:txBody>
      </p:sp>
      <p:sp>
        <p:nvSpPr>
          <p:cNvPr id="167" name="Shape 167"/>
          <p:cNvSpPr/>
          <p:nvPr/>
        </p:nvSpPr>
        <p:spPr>
          <a:xfrm>
            <a:off x="1228800" y="2486883"/>
            <a:ext cx="650400" cy="633599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0950" tIns="60950" rIns="60950" bIns="6095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pic>
        <p:nvPicPr>
          <p:cNvPr id="168" name="Shape 1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2250" y="393274"/>
            <a:ext cx="1470149" cy="1622899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Shape 169"/>
          <p:cNvSpPr/>
          <p:nvPr/>
        </p:nvSpPr>
        <p:spPr>
          <a:xfrm>
            <a:off x="1228800" y="3698158"/>
            <a:ext cx="650400" cy="633599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0950" tIns="60950" rIns="60950" bIns="6095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70" name="Shape 170"/>
          <p:cNvSpPr/>
          <p:nvPr/>
        </p:nvSpPr>
        <p:spPr>
          <a:xfrm>
            <a:off x="1228800" y="5020358"/>
            <a:ext cx="650400" cy="633599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0950" tIns="60950" rIns="60950" bIns="6095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ransition xmlns:p14="http://schemas.microsoft.com/office/powerpoint/2010/main" spd="slow">
    <p:cut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 txBox="1">
            <a:spLocks noGrp="1"/>
          </p:cNvSpPr>
          <p:nvPr>
            <p:ph type="body" idx="1"/>
          </p:nvPr>
        </p:nvSpPr>
        <p:spPr>
          <a:xfrm>
            <a:off x="5271825" y="2024525"/>
            <a:ext cx="6621600" cy="1501799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en-US" sz="3000">
                <a:solidFill>
                  <a:schemeClr val="dk1"/>
                </a:solidFill>
              </a:rPr>
              <a:t>Now think, how can we do a non-executable stack to </a:t>
            </a:r>
            <a:r>
              <a:rPr lang="en-US" sz="3000" b="1">
                <a:solidFill>
                  <a:srgbClr val="4E75A8"/>
                </a:solidFill>
              </a:rPr>
              <a:t>help prevent code injection via stack buffer?</a:t>
            </a: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Font typeface="Cambria"/>
              <a:buNone/>
            </a:pPr>
            <a:endParaRPr sz="3000">
              <a:solidFill>
                <a:schemeClr val="dk1"/>
              </a:solidFill>
            </a:endParaRPr>
          </a:p>
        </p:txBody>
      </p:sp>
      <p:sp>
        <p:nvSpPr>
          <p:cNvPr id="177" name="Shape 177"/>
          <p:cNvSpPr txBox="1">
            <a:spLocks noGrp="1"/>
          </p:cNvSpPr>
          <p:nvPr>
            <p:ph type="title"/>
          </p:nvPr>
        </p:nvSpPr>
        <p:spPr>
          <a:xfrm>
            <a:off x="462750" y="152400"/>
            <a:ext cx="11156400" cy="1501799"/>
          </a:xfrm>
          <a:prstGeom prst="rect">
            <a:avLst/>
          </a:prstGeom>
        </p:spPr>
        <p:txBody>
          <a:bodyPr lIns="117825" tIns="117825" rIns="117825" bIns="117825" anchor="ctr" anchorCtr="0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/>
              <a:t>Preventing Malicious Code Execution on the Stack </a:t>
            </a:r>
            <a:r>
              <a:rPr lang="en-US">
                <a:solidFill>
                  <a:srgbClr val="9B37AA"/>
                </a:solidFill>
              </a:rPr>
              <a:t>through a</a:t>
            </a:r>
            <a:r>
              <a:rPr lang="en-US"/>
              <a:t> </a:t>
            </a:r>
            <a:r>
              <a:rPr lang="en-US">
                <a:solidFill>
                  <a:srgbClr val="9B37AA"/>
                </a:solidFill>
              </a:rPr>
              <a:t>Non-Executable Stack</a:t>
            </a:r>
          </a:p>
        </p:txBody>
      </p:sp>
      <p:sp>
        <p:nvSpPr>
          <p:cNvPr id="178" name="Shape 178"/>
          <p:cNvSpPr txBox="1"/>
          <p:nvPr/>
        </p:nvSpPr>
        <p:spPr>
          <a:xfrm>
            <a:off x="6873025" y="3526325"/>
            <a:ext cx="4149300" cy="3000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457200" lvl="0" indent="-419100" rtl="0">
              <a:spcBef>
                <a:spcPts val="0"/>
              </a:spcBef>
              <a:buClr>
                <a:srgbClr val="6B9462"/>
              </a:buClr>
              <a:buSzPct val="100000"/>
              <a:buFont typeface="Gloria Hallelujah"/>
              <a:buChar char="●"/>
            </a:pPr>
            <a:r>
              <a:rPr lang="en-US" sz="3000" b="1">
                <a:solidFill>
                  <a:srgbClr val="6B9462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Used by Windows, OS X, Linux</a:t>
            </a:r>
          </a:p>
        </p:txBody>
      </p:sp>
      <p:pic>
        <p:nvPicPr>
          <p:cNvPr id="179" name="Shape 1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141674" y="2150325"/>
            <a:ext cx="3426800" cy="3831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Shape 1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300" y="1253400"/>
            <a:ext cx="5407948" cy="5538926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Shape 186"/>
          <p:cNvSpPr txBox="1">
            <a:spLocks noGrp="1"/>
          </p:cNvSpPr>
          <p:nvPr>
            <p:ph type="title"/>
          </p:nvPr>
        </p:nvSpPr>
        <p:spPr>
          <a:xfrm>
            <a:off x="462750" y="0"/>
            <a:ext cx="11156400" cy="1501799"/>
          </a:xfrm>
          <a:prstGeom prst="rect">
            <a:avLst/>
          </a:prstGeom>
        </p:spPr>
        <p:txBody>
          <a:bodyPr lIns="117825" tIns="117825" rIns="117825" bIns="117825" anchor="ctr" anchorCtr="0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>
                <a:solidFill>
                  <a:srgbClr val="9B37AA"/>
                </a:solidFill>
              </a:rPr>
              <a:t>OS Isolation from Application Code</a:t>
            </a:r>
          </a:p>
        </p:txBody>
      </p:sp>
      <p:sp>
        <p:nvSpPr>
          <p:cNvPr id="187" name="Shape 187"/>
          <p:cNvSpPr txBox="1">
            <a:spLocks noGrp="1"/>
          </p:cNvSpPr>
          <p:nvPr>
            <p:ph type="body" idx="1"/>
          </p:nvPr>
        </p:nvSpPr>
        <p:spPr>
          <a:xfrm>
            <a:off x="5570250" y="1655075"/>
            <a:ext cx="6266399" cy="4904699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n-US" sz="3000">
                <a:solidFill>
                  <a:schemeClr val="dk1"/>
                </a:solidFill>
              </a:rPr>
              <a:t>OS (Kernel) resides in a portion of each process’s address space.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endParaRPr sz="3000">
              <a:solidFill>
                <a:schemeClr val="dk1"/>
              </a:solidFill>
            </a:endParaRP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SzPct val="100000"/>
            </a:pPr>
            <a:r>
              <a:rPr lang="en-US" sz="3000">
                <a:solidFill>
                  <a:schemeClr val="dk1"/>
                </a:solidFill>
              </a:rPr>
              <a:t>True for each process, </a:t>
            </a:r>
            <a:r>
              <a:rPr lang="en-US" sz="3000" b="1">
                <a:solidFill>
                  <a:srgbClr val="6B9462"/>
                </a:solidFill>
              </a:rPr>
              <a:t>processes can cross the fence only in controlled/limited ways.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>
            <a:spLocks noGrp="1"/>
          </p:cNvSpPr>
          <p:nvPr>
            <p:ph type="title"/>
          </p:nvPr>
        </p:nvSpPr>
        <p:spPr>
          <a:xfrm>
            <a:off x="462750" y="0"/>
            <a:ext cx="11156400" cy="1501799"/>
          </a:xfrm>
          <a:prstGeom prst="rect">
            <a:avLst/>
          </a:prstGeom>
        </p:spPr>
        <p:txBody>
          <a:bodyPr lIns="117825" tIns="117825" rIns="117825" bIns="117825" anchor="ctr" anchorCtr="0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>
                <a:solidFill>
                  <a:srgbClr val="9B37AA"/>
                </a:solidFill>
              </a:rPr>
              <a:t>Operating Systems (OS) </a:t>
            </a:r>
          </a:p>
        </p:txBody>
      </p:sp>
      <p:pic>
        <p:nvPicPr>
          <p:cNvPr id="26" name="Shape 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751" y="1186575"/>
            <a:ext cx="4339224" cy="5175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Shape 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72512" y="1595750"/>
            <a:ext cx="6391275" cy="458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 txBox="1">
            <a:spLocks noGrp="1"/>
          </p:cNvSpPr>
          <p:nvPr>
            <p:ph type="title"/>
          </p:nvPr>
        </p:nvSpPr>
        <p:spPr>
          <a:xfrm>
            <a:off x="462750" y="0"/>
            <a:ext cx="11156400" cy="1501799"/>
          </a:xfrm>
          <a:prstGeom prst="rect">
            <a:avLst/>
          </a:prstGeom>
        </p:spPr>
        <p:txBody>
          <a:bodyPr lIns="117825" tIns="117825" rIns="117825" bIns="117825" anchor="ctr" anchorCtr="0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>
                <a:solidFill>
                  <a:srgbClr val="9B37AA"/>
                </a:solidFill>
              </a:rPr>
              <a:t>OS Isolation from Application Code</a:t>
            </a:r>
          </a:p>
        </p:txBody>
      </p:sp>
      <p:sp>
        <p:nvSpPr>
          <p:cNvPr id="194" name="Shape 194"/>
          <p:cNvSpPr txBox="1">
            <a:spLocks noGrp="1"/>
          </p:cNvSpPr>
          <p:nvPr>
            <p:ph type="body" idx="1"/>
          </p:nvPr>
        </p:nvSpPr>
        <p:spPr>
          <a:xfrm>
            <a:off x="422475" y="985725"/>
            <a:ext cx="11277600" cy="662399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3500" b="1">
                <a:solidFill>
                  <a:srgbClr val="4E75A8"/>
                </a:solidFill>
              </a:rPr>
              <a:t>Linux, DOS, OS X</a:t>
            </a:r>
          </a:p>
        </p:txBody>
      </p:sp>
      <p:sp>
        <p:nvSpPr>
          <p:cNvPr id="195" name="Shape 195"/>
          <p:cNvSpPr txBox="1">
            <a:spLocks noGrp="1"/>
          </p:cNvSpPr>
          <p:nvPr>
            <p:ph type="body" idx="2"/>
          </p:nvPr>
        </p:nvSpPr>
        <p:spPr>
          <a:xfrm>
            <a:off x="650550" y="2042200"/>
            <a:ext cx="10780800" cy="4224300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457200" lvl="0" indent="-2286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n-US" sz="3000">
                <a:solidFill>
                  <a:schemeClr val="dk1"/>
                </a:solidFill>
              </a:rPr>
              <a:t>32-bit Linux: Lower 3GB for user code/data, top 1GB for kernel</a:t>
            </a:r>
          </a:p>
          <a:p>
            <a:pPr marL="457200" lvl="0" indent="-2286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n-US" sz="3000">
                <a:solidFill>
                  <a:schemeClr val="dk1"/>
                </a:solidFill>
              </a:rPr>
              <a:t>Corresponds to x86 privilege ring transitions</a:t>
            </a:r>
          </a:p>
          <a:p>
            <a:pPr marL="457200" lvl="0" indent="-2286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n-US" sz="3000">
                <a:solidFill>
                  <a:schemeClr val="dk1"/>
                </a:solidFill>
              </a:rPr>
              <a:t>Windows and OS X similar</a:t>
            </a:r>
          </a:p>
          <a:p>
            <a:pPr marL="457200" lvl="0" indent="-228600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ct val="100000"/>
            </a:pPr>
            <a:r>
              <a:rPr lang="en-US" sz="3000">
                <a:solidFill>
                  <a:schemeClr val="dk1"/>
                </a:solidFill>
              </a:rPr>
              <a:t>DOS had no such fence,</a:t>
            </a:r>
            <a:r>
              <a:rPr lang="en-US" sz="3000">
                <a:solidFill>
                  <a:srgbClr val="FF0000"/>
                </a:solidFill>
              </a:rPr>
              <a:t> </a:t>
            </a:r>
            <a:r>
              <a:rPr lang="en-US" sz="3000" b="1">
                <a:solidFill>
                  <a:srgbClr val="6B9462"/>
                </a:solidFill>
              </a:rPr>
              <a:t>any process could alter DOS and viruses could spread by hooking DOS interrupt handlers via kernel changes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 txBox="1">
            <a:spLocks noGrp="1"/>
          </p:cNvSpPr>
          <p:nvPr>
            <p:ph type="title"/>
          </p:nvPr>
        </p:nvSpPr>
        <p:spPr>
          <a:xfrm>
            <a:off x="462750" y="0"/>
            <a:ext cx="11156400" cy="1501799"/>
          </a:xfrm>
          <a:prstGeom prst="rect">
            <a:avLst/>
          </a:prstGeom>
        </p:spPr>
        <p:txBody>
          <a:bodyPr lIns="117825" tIns="117825" rIns="117825" bIns="117825" anchor="ctr" anchorCtr="0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>
                <a:solidFill>
                  <a:srgbClr val="9B37AA"/>
                </a:solidFill>
              </a:rPr>
              <a:t>Linux User/Kernel Memory Split</a:t>
            </a:r>
          </a:p>
        </p:txBody>
      </p:sp>
      <p:pic>
        <p:nvPicPr>
          <p:cNvPr id="202" name="Shape 2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93094" y="1501800"/>
            <a:ext cx="2145000" cy="285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Shape 20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35525" y="1501800"/>
            <a:ext cx="5086350" cy="476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 txBox="1">
            <a:spLocks noGrp="1"/>
          </p:cNvSpPr>
          <p:nvPr>
            <p:ph type="title"/>
          </p:nvPr>
        </p:nvSpPr>
        <p:spPr>
          <a:xfrm>
            <a:off x="2237616" y="166637"/>
            <a:ext cx="10363200" cy="1143000"/>
          </a:xfrm>
          <a:prstGeom prst="rect">
            <a:avLst/>
          </a:prstGeom>
        </p:spPr>
        <p:txBody>
          <a:bodyPr lIns="117825" tIns="117825" rIns="117825" bIns="117825" anchor="ctr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-US">
                <a:solidFill>
                  <a:srgbClr val="9B37AA"/>
                </a:solidFill>
              </a:rPr>
              <a:t>Execution Privilege Level Quiz</a:t>
            </a:r>
          </a:p>
        </p:txBody>
      </p:sp>
      <p:sp>
        <p:nvSpPr>
          <p:cNvPr id="210" name="Shape 210"/>
          <p:cNvSpPr txBox="1">
            <a:spLocks noGrp="1"/>
          </p:cNvSpPr>
          <p:nvPr>
            <p:ph type="body" idx="1"/>
          </p:nvPr>
        </p:nvSpPr>
        <p:spPr>
          <a:xfrm>
            <a:off x="3092275" y="2610428"/>
            <a:ext cx="7980299" cy="4770899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47826"/>
              <a:buFont typeface="Arial"/>
              <a:buNone/>
            </a:pPr>
            <a:r>
              <a:rPr lang="en-US" sz="2300" dirty="0">
                <a:solidFill>
                  <a:schemeClr val="dk1"/>
                </a:solidFill>
              </a:rPr>
              <a:t>Switching CPU from one process to another when a process blocks.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2300" dirty="0">
              <a:solidFill>
                <a:schemeClr val="dk1"/>
              </a:solidFill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47826"/>
              <a:buFont typeface="Arial"/>
              <a:buNone/>
            </a:pPr>
            <a:r>
              <a:rPr lang="en-US" sz="2300" dirty="0">
                <a:solidFill>
                  <a:schemeClr val="dk1"/>
                </a:solidFill>
              </a:rPr>
              <a:t>Page fault handling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2300" dirty="0">
              <a:solidFill>
                <a:schemeClr val="dk1"/>
              </a:solidFill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47826"/>
              <a:buFont typeface="Arial"/>
              <a:buNone/>
            </a:pPr>
            <a:r>
              <a:rPr lang="en-US" sz="2300" dirty="0">
                <a:solidFill>
                  <a:schemeClr val="dk1"/>
                </a:solidFill>
              </a:rPr>
              <a:t>Changing who can access a protected resource such as a file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2300" dirty="0">
              <a:solidFill>
                <a:schemeClr val="dk1"/>
              </a:solidFill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ct val="47826"/>
              <a:buFont typeface="Arial"/>
              <a:buNone/>
            </a:pPr>
            <a:r>
              <a:rPr lang="en-US" sz="2300" dirty="0">
                <a:solidFill>
                  <a:schemeClr val="dk1"/>
                </a:solidFill>
              </a:rPr>
              <a:t>Setting up a new stack frame when an application program calls one of its functions</a:t>
            </a: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2300" dirty="0">
              <a:solidFill>
                <a:schemeClr val="dk1"/>
              </a:solidFill>
            </a:endParaRPr>
          </a:p>
        </p:txBody>
      </p:sp>
      <p:sp>
        <p:nvSpPr>
          <p:cNvPr id="211" name="Shape 211"/>
          <p:cNvSpPr txBox="1"/>
          <p:nvPr/>
        </p:nvSpPr>
        <p:spPr>
          <a:xfrm>
            <a:off x="2313825" y="780968"/>
            <a:ext cx="8637900" cy="1813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2500" b="1" dirty="0">
                <a:solidFill>
                  <a:srgbClr val="4E75A8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For the following described functions</a:t>
            </a:r>
            <a:r>
              <a:rPr lang="en-US" sz="2500" dirty="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, Should it be executed in the operating system or if it can be executed in application code running in user mode?</a:t>
            </a:r>
          </a:p>
        </p:txBody>
      </p:sp>
      <p:pic>
        <p:nvPicPr>
          <p:cNvPr id="212" name="Shape 2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0675" y="403349"/>
            <a:ext cx="1470149" cy="1622899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Shape 213"/>
          <p:cNvSpPr txBox="1">
            <a:spLocks noGrp="1"/>
          </p:cNvSpPr>
          <p:nvPr>
            <p:ph type="body" idx="2"/>
          </p:nvPr>
        </p:nvSpPr>
        <p:spPr>
          <a:xfrm>
            <a:off x="1029850" y="2259425"/>
            <a:ext cx="1253699" cy="750299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44000"/>
              <a:buFont typeface="Arial"/>
              <a:buNone/>
            </a:pPr>
            <a:r>
              <a:rPr lang="en-US" sz="2500" b="1">
                <a:solidFill>
                  <a:srgbClr val="4E75A8"/>
                </a:solidFill>
              </a:rPr>
              <a:t>OS</a:t>
            </a:r>
          </a:p>
        </p:txBody>
      </p:sp>
      <p:sp>
        <p:nvSpPr>
          <p:cNvPr id="214" name="Shape 214"/>
          <p:cNvSpPr txBox="1">
            <a:spLocks noGrp="1"/>
          </p:cNvSpPr>
          <p:nvPr>
            <p:ph type="body" idx="3"/>
          </p:nvPr>
        </p:nvSpPr>
        <p:spPr>
          <a:xfrm>
            <a:off x="1913950" y="2259425"/>
            <a:ext cx="1253699" cy="750299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44000"/>
              <a:buFont typeface="Arial"/>
              <a:buNone/>
            </a:pPr>
            <a:r>
              <a:rPr lang="en-US" sz="2500" b="1">
                <a:solidFill>
                  <a:srgbClr val="4E75A8"/>
                </a:solidFill>
              </a:rPr>
              <a:t>User</a:t>
            </a:r>
          </a:p>
        </p:txBody>
      </p:sp>
      <p:sp>
        <p:nvSpPr>
          <p:cNvPr id="215" name="Shape 215"/>
          <p:cNvSpPr/>
          <p:nvPr/>
        </p:nvSpPr>
        <p:spPr>
          <a:xfrm>
            <a:off x="2283550" y="2904275"/>
            <a:ext cx="645300" cy="645300"/>
          </a:xfrm>
          <a:prstGeom prst="ellipse">
            <a:avLst/>
          </a:prstGeom>
          <a:solidFill>
            <a:srgbClr val="FFFFFF"/>
          </a:solidFill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16" name="Shape 216"/>
          <p:cNvSpPr/>
          <p:nvPr/>
        </p:nvSpPr>
        <p:spPr>
          <a:xfrm>
            <a:off x="1268650" y="2904275"/>
            <a:ext cx="645300" cy="645300"/>
          </a:xfrm>
          <a:prstGeom prst="ellipse">
            <a:avLst/>
          </a:prstGeom>
          <a:solidFill>
            <a:srgbClr val="FFFFFF"/>
          </a:solidFill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17" name="Shape 217"/>
          <p:cNvSpPr/>
          <p:nvPr/>
        </p:nvSpPr>
        <p:spPr>
          <a:xfrm>
            <a:off x="1268637" y="3801725"/>
            <a:ext cx="645300" cy="645300"/>
          </a:xfrm>
          <a:prstGeom prst="ellipse">
            <a:avLst/>
          </a:prstGeom>
          <a:solidFill>
            <a:srgbClr val="FFFFFF"/>
          </a:solidFill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18" name="Shape 218"/>
          <p:cNvSpPr/>
          <p:nvPr/>
        </p:nvSpPr>
        <p:spPr>
          <a:xfrm>
            <a:off x="2283537" y="3801725"/>
            <a:ext cx="645300" cy="645300"/>
          </a:xfrm>
          <a:prstGeom prst="ellipse">
            <a:avLst/>
          </a:prstGeom>
          <a:solidFill>
            <a:srgbClr val="FFFFFF"/>
          </a:solidFill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19" name="Shape 219"/>
          <p:cNvSpPr/>
          <p:nvPr/>
        </p:nvSpPr>
        <p:spPr>
          <a:xfrm>
            <a:off x="1268637" y="4699175"/>
            <a:ext cx="645300" cy="645300"/>
          </a:xfrm>
          <a:prstGeom prst="ellipse">
            <a:avLst/>
          </a:prstGeom>
          <a:solidFill>
            <a:srgbClr val="FFFFFF"/>
          </a:solidFill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20" name="Shape 220"/>
          <p:cNvSpPr/>
          <p:nvPr/>
        </p:nvSpPr>
        <p:spPr>
          <a:xfrm>
            <a:off x="2283537" y="4699175"/>
            <a:ext cx="645300" cy="645300"/>
          </a:xfrm>
          <a:prstGeom prst="ellipse">
            <a:avLst/>
          </a:prstGeom>
          <a:solidFill>
            <a:srgbClr val="FFFFFF"/>
          </a:solidFill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21" name="Shape 221"/>
          <p:cNvSpPr/>
          <p:nvPr/>
        </p:nvSpPr>
        <p:spPr>
          <a:xfrm>
            <a:off x="1268637" y="5596625"/>
            <a:ext cx="645300" cy="645300"/>
          </a:xfrm>
          <a:prstGeom prst="ellipse">
            <a:avLst/>
          </a:prstGeom>
          <a:solidFill>
            <a:srgbClr val="FFFFFF"/>
          </a:solidFill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22" name="Shape 222"/>
          <p:cNvSpPr/>
          <p:nvPr/>
        </p:nvSpPr>
        <p:spPr>
          <a:xfrm>
            <a:off x="2283537" y="5596625"/>
            <a:ext cx="645300" cy="645300"/>
          </a:xfrm>
          <a:prstGeom prst="ellipse">
            <a:avLst/>
          </a:prstGeom>
          <a:solidFill>
            <a:srgbClr val="FFFFFF"/>
          </a:solidFill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ransition xmlns:p14="http://schemas.microsoft.com/office/powerpoint/2010/main" spd="slow">
    <p:cut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 txBox="1">
            <a:spLocks noGrp="1"/>
          </p:cNvSpPr>
          <p:nvPr>
            <p:ph type="title"/>
          </p:nvPr>
        </p:nvSpPr>
        <p:spPr>
          <a:xfrm>
            <a:off x="462750" y="152400"/>
            <a:ext cx="11156400" cy="1501799"/>
          </a:xfrm>
          <a:prstGeom prst="rect">
            <a:avLst/>
          </a:prstGeom>
        </p:spPr>
        <p:txBody>
          <a:bodyPr lIns="117825" tIns="117825" rIns="117825" bIns="117825" anchor="ctr" anchorCtr="0">
            <a:noAutofit/>
          </a:bodyPr>
          <a:lstStyle/>
          <a:p>
            <a:pPr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>
                <a:solidFill>
                  <a:srgbClr val="9B37AA"/>
                </a:solidFill>
              </a:rPr>
              <a:t>Complete Mediation: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>
                <a:solidFill>
                  <a:srgbClr val="4E75A8"/>
                </a:solidFill>
              </a:rPr>
              <a:t>The TCB</a:t>
            </a:r>
          </a:p>
        </p:txBody>
      </p:sp>
      <p:sp>
        <p:nvSpPr>
          <p:cNvPr id="229" name="Shape 229"/>
          <p:cNvSpPr txBox="1">
            <a:spLocks noGrp="1"/>
          </p:cNvSpPr>
          <p:nvPr>
            <p:ph type="body" idx="1"/>
          </p:nvPr>
        </p:nvSpPr>
        <p:spPr>
          <a:xfrm>
            <a:off x="4760275" y="1426475"/>
            <a:ext cx="7076399" cy="4904699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buFont typeface="Arial"/>
              <a:buNone/>
            </a:pPr>
            <a:endParaRPr sz="3000">
              <a:solidFill>
                <a:schemeClr val="dk1"/>
              </a:solidFill>
            </a:endParaRP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Gloria Hallelujah"/>
            </a:pPr>
            <a:r>
              <a:rPr lang="en-US" sz="3000">
                <a:solidFill>
                  <a:schemeClr val="dk1"/>
                </a:solidFill>
              </a:rPr>
              <a:t>Make sure that </a:t>
            </a:r>
            <a:r>
              <a:rPr lang="en-US" sz="3000">
                <a:solidFill>
                  <a:srgbClr val="6B9462"/>
                </a:solidFill>
              </a:rPr>
              <a:t>no protected resource </a:t>
            </a:r>
            <a:r>
              <a:rPr lang="en-US" sz="3000">
                <a:solidFill>
                  <a:schemeClr val="dk1"/>
                </a:solidFill>
              </a:rPr>
              <a:t>(e.g., memory page or file) </a:t>
            </a:r>
            <a:r>
              <a:rPr lang="en-US" sz="3000">
                <a:solidFill>
                  <a:srgbClr val="6B9462"/>
                </a:solidFill>
              </a:rPr>
              <a:t>could be accessed without going through the TCB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Font typeface="Arial"/>
              <a:buNone/>
            </a:pPr>
            <a:endParaRPr sz="3000">
              <a:solidFill>
                <a:schemeClr val="dk1"/>
              </a:solidFill>
            </a:endParaRP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Gloria Hallelujah"/>
            </a:pPr>
            <a:r>
              <a:rPr lang="en-US" sz="3000">
                <a:solidFill>
                  <a:schemeClr val="dk1"/>
                </a:solidFill>
              </a:rPr>
              <a:t>TCB acts as a reference monitor that cannot be</a:t>
            </a:r>
            <a:br>
              <a:rPr lang="en-US" sz="3000">
                <a:solidFill>
                  <a:schemeClr val="dk1"/>
                </a:solidFill>
              </a:rPr>
            </a:br>
            <a:r>
              <a:rPr lang="en-US" sz="3000">
                <a:solidFill>
                  <a:schemeClr val="dk1"/>
                </a:solidFill>
              </a:rPr>
              <a:t>bypassed</a:t>
            </a: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</a:pPr>
            <a:r>
              <a:rPr lang="en-US" sz="3000">
                <a:solidFill>
                  <a:schemeClr val="dk1"/>
                </a:solidFill>
              </a:rPr>
              <a:t>Privileged instructions</a:t>
            </a:r>
          </a:p>
        </p:txBody>
      </p:sp>
      <p:pic>
        <p:nvPicPr>
          <p:cNvPr id="230" name="Shape 2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2330650" y="2908450"/>
            <a:ext cx="2075942" cy="2758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Shape 2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4825" y="837900"/>
            <a:ext cx="1899799" cy="3082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 txBox="1">
            <a:spLocks noGrp="1"/>
          </p:cNvSpPr>
          <p:nvPr>
            <p:ph type="title"/>
          </p:nvPr>
        </p:nvSpPr>
        <p:spPr>
          <a:xfrm>
            <a:off x="462750" y="152400"/>
            <a:ext cx="11156400" cy="1501799"/>
          </a:xfrm>
          <a:prstGeom prst="rect">
            <a:avLst/>
          </a:prstGeom>
        </p:spPr>
        <p:txBody>
          <a:bodyPr lIns="117825" tIns="117825" rIns="117825" bIns="117825" anchor="ctr" anchorCtr="0">
            <a:noAutofit/>
          </a:bodyPr>
          <a:lstStyle/>
          <a:p>
            <a:pPr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>
                <a:solidFill>
                  <a:srgbClr val="9B37AA"/>
                </a:solidFill>
              </a:rPr>
              <a:t>Complete Mediation: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>
                <a:solidFill>
                  <a:srgbClr val="4E75A8"/>
                </a:solidFill>
              </a:rPr>
              <a:t>User Code</a:t>
            </a:r>
          </a:p>
        </p:txBody>
      </p:sp>
      <p:sp>
        <p:nvSpPr>
          <p:cNvPr id="238" name="Shape 238"/>
          <p:cNvSpPr txBox="1">
            <a:spLocks noGrp="1"/>
          </p:cNvSpPr>
          <p:nvPr>
            <p:ph type="body" idx="1"/>
          </p:nvPr>
        </p:nvSpPr>
        <p:spPr>
          <a:xfrm>
            <a:off x="573275" y="1953300"/>
            <a:ext cx="10623900" cy="4904699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457200" lvl="0" indent="-2286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n-US" sz="3000">
                <a:solidFill>
                  <a:schemeClr val="dk1"/>
                </a:solidFill>
              </a:rPr>
              <a:t>User code </a:t>
            </a:r>
            <a:r>
              <a:rPr lang="en-US" sz="3000">
                <a:solidFill>
                  <a:srgbClr val="6B9462"/>
                </a:solidFill>
              </a:rPr>
              <a:t>cannot access OS part of</a:t>
            </a:r>
            <a:br>
              <a:rPr lang="en-US" sz="3000">
                <a:solidFill>
                  <a:srgbClr val="6B9462"/>
                </a:solidFill>
              </a:rPr>
            </a:br>
            <a:r>
              <a:rPr lang="en-US" sz="3000">
                <a:solidFill>
                  <a:srgbClr val="6B9462"/>
                </a:solidFill>
              </a:rPr>
              <a:t>address space </a:t>
            </a:r>
            <a:r>
              <a:rPr lang="en-US" sz="3000">
                <a:solidFill>
                  <a:schemeClr val="dk1"/>
                </a:solidFill>
              </a:rPr>
              <a:t>without changing to</a:t>
            </a:r>
            <a:br>
              <a:rPr lang="en-US" sz="3000">
                <a:solidFill>
                  <a:schemeClr val="dk1"/>
                </a:solidFill>
              </a:rPr>
            </a:br>
            <a:r>
              <a:rPr lang="en-US" sz="3000">
                <a:solidFill>
                  <a:schemeClr val="dk1"/>
                </a:solidFill>
              </a:rPr>
              <a:t>system mode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endParaRPr sz="3000">
              <a:solidFill>
                <a:schemeClr val="dk1"/>
              </a:solidFill>
            </a:endParaRPr>
          </a:p>
          <a:p>
            <a:pPr marL="457200" lvl="0" indent="-2286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n-US" sz="3000">
                <a:solidFill>
                  <a:schemeClr val="dk1"/>
                </a:solidFill>
              </a:rPr>
              <a:t>User code </a:t>
            </a:r>
            <a:r>
              <a:rPr lang="en-US" sz="3000">
                <a:solidFill>
                  <a:srgbClr val="6B9462"/>
                </a:solidFill>
              </a:rPr>
              <a:t>cannot access physical resources </a:t>
            </a:r>
            <a:r>
              <a:rPr lang="en-US" sz="3000">
                <a:solidFill>
                  <a:schemeClr val="dk1"/>
                </a:solidFill>
              </a:rPr>
              <a:t>because they require privileged instructions (e.g. servicing interrupts) which can only be executed in system mode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endParaRPr sz="3000">
              <a:solidFill>
                <a:schemeClr val="dk1"/>
              </a:solidFill>
            </a:endParaRPr>
          </a:p>
        </p:txBody>
      </p:sp>
      <p:pic>
        <p:nvPicPr>
          <p:cNvPr id="239" name="Shape 2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31050" y="516725"/>
            <a:ext cx="2465175" cy="2636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 txBox="1">
            <a:spLocks noGrp="1"/>
          </p:cNvSpPr>
          <p:nvPr>
            <p:ph type="title"/>
          </p:nvPr>
        </p:nvSpPr>
        <p:spPr>
          <a:xfrm>
            <a:off x="462750" y="152400"/>
            <a:ext cx="11156400" cy="1501799"/>
          </a:xfrm>
          <a:prstGeom prst="rect">
            <a:avLst/>
          </a:prstGeom>
        </p:spPr>
        <p:txBody>
          <a:bodyPr lIns="117825" tIns="117825" rIns="117825" bIns="117825" anchor="ctr" anchorCtr="0">
            <a:noAutofit/>
          </a:bodyPr>
          <a:lstStyle/>
          <a:p>
            <a:pPr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>
                <a:solidFill>
                  <a:srgbClr val="9B37AA"/>
                </a:solidFill>
              </a:rPr>
              <a:t>Complete Mediation: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>
                <a:solidFill>
                  <a:srgbClr val="4E75A8"/>
                </a:solidFill>
              </a:rPr>
              <a:t>OS</a:t>
            </a:r>
          </a:p>
        </p:txBody>
      </p:sp>
      <p:sp>
        <p:nvSpPr>
          <p:cNvPr id="246" name="Shape 246"/>
          <p:cNvSpPr txBox="1">
            <a:spLocks noGrp="1"/>
          </p:cNvSpPr>
          <p:nvPr>
            <p:ph type="body" idx="1"/>
          </p:nvPr>
        </p:nvSpPr>
        <p:spPr>
          <a:xfrm>
            <a:off x="559075" y="1655075"/>
            <a:ext cx="11277600" cy="4904699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457200" lvl="0" indent="-2286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n-US" sz="3000">
                <a:solidFill>
                  <a:schemeClr val="dk1"/>
                </a:solidFill>
              </a:rPr>
              <a:t>OS </a:t>
            </a:r>
            <a:r>
              <a:rPr lang="en-US" sz="3000">
                <a:solidFill>
                  <a:srgbClr val="6B9462"/>
                </a:solidFill>
              </a:rPr>
              <a:t>virtualizes physical resources </a:t>
            </a:r>
            <a:r>
              <a:rPr lang="en-US" sz="3000">
                <a:solidFill>
                  <a:schemeClr val="dk1"/>
                </a:solidFill>
              </a:rPr>
              <a:t>and</a:t>
            </a:r>
            <a:br>
              <a:rPr lang="en-US" sz="3000">
                <a:solidFill>
                  <a:schemeClr val="dk1"/>
                </a:solidFill>
              </a:rPr>
            </a:br>
            <a:r>
              <a:rPr lang="en-US" sz="3000">
                <a:solidFill>
                  <a:schemeClr val="dk1"/>
                </a:solidFill>
              </a:rPr>
              <a:t>provides an API for virtualized resources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endParaRPr sz="3000">
              <a:solidFill>
                <a:schemeClr val="dk1"/>
              </a:solidFill>
            </a:endParaRPr>
          </a:p>
          <a:p>
            <a:pPr marL="457200" lvl="0" indent="-2286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n-US" sz="3000">
                <a:solidFill>
                  <a:schemeClr val="dk1"/>
                </a:solidFill>
              </a:rPr>
              <a:t>File for </a:t>
            </a:r>
            <a:r>
              <a:rPr lang="en-US" sz="3000">
                <a:solidFill>
                  <a:srgbClr val="6B9462"/>
                </a:solidFill>
              </a:rPr>
              <a:t>storing persistent data </a:t>
            </a:r>
            <a:r>
              <a:rPr lang="en-US" sz="3000">
                <a:solidFill>
                  <a:schemeClr val="dk1"/>
                </a:solidFill>
              </a:rPr>
              <a:t>on disk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endParaRPr sz="3000">
              <a:solidFill>
                <a:schemeClr val="dk1"/>
              </a:solidFill>
            </a:endParaRPr>
          </a:p>
          <a:p>
            <a:pPr marL="457200" lvl="0" indent="-228600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ct val="100000"/>
            </a:pPr>
            <a:r>
              <a:rPr lang="en-US" sz="3000">
                <a:solidFill>
                  <a:schemeClr val="dk1"/>
                </a:solidFill>
              </a:rPr>
              <a:t>Virtual resource must be </a:t>
            </a:r>
            <a:r>
              <a:rPr lang="en-US" sz="3000">
                <a:solidFill>
                  <a:srgbClr val="6B9462"/>
                </a:solidFill>
              </a:rPr>
              <a:t>translated to physical resource handle</a:t>
            </a:r>
            <a:r>
              <a:rPr lang="en-US" sz="3000">
                <a:solidFill>
                  <a:schemeClr val="dk1"/>
                </a:solidFill>
              </a:rPr>
              <a:t> (e.g., file buffers) which can only be done by OS, which ensures complete mediation</a:t>
            </a:r>
          </a:p>
        </p:txBody>
      </p:sp>
      <p:pic>
        <p:nvPicPr>
          <p:cNvPr id="247" name="Shape 2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52400" y="390625"/>
            <a:ext cx="2021800" cy="328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Shape 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8123" y="1359300"/>
            <a:ext cx="3770624" cy="4739325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Shape 254"/>
          <p:cNvSpPr txBox="1">
            <a:spLocks noGrp="1"/>
          </p:cNvSpPr>
          <p:nvPr>
            <p:ph type="title"/>
          </p:nvPr>
        </p:nvSpPr>
        <p:spPr>
          <a:xfrm>
            <a:off x="462750" y="0"/>
            <a:ext cx="11156400" cy="1501799"/>
          </a:xfrm>
          <a:prstGeom prst="rect">
            <a:avLst/>
          </a:prstGeom>
        </p:spPr>
        <p:txBody>
          <a:bodyPr lIns="117825" tIns="117825" rIns="117825" bIns="117825" anchor="ctr" anchorCtr="0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>
                <a:solidFill>
                  <a:srgbClr val="9B37AA"/>
                </a:solidFill>
              </a:rPr>
              <a:t>Virtualization</a:t>
            </a:r>
          </a:p>
        </p:txBody>
      </p:sp>
      <p:sp>
        <p:nvSpPr>
          <p:cNvPr id="255" name="Shape 255"/>
          <p:cNvSpPr txBox="1">
            <a:spLocks noGrp="1"/>
          </p:cNvSpPr>
          <p:nvPr>
            <p:ph type="body" idx="1"/>
          </p:nvPr>
        </p:nvSpPr>
        <p:spPr>
          <a:xfrm>
            <a:off x="5612875" y="1426475"/>
            <a:ext cx="6223799" cy="4904699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endParaRPr sz="3000">
              <a:solidFill>
                <a:schemeClr val="dk1"/>
              </a:solidFill>
            </a:endParaRP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Gloria Hallelujah"/>
            </a:pPr>
            <a:r>
              <a:rPr lang="en-US" sz="3000">
                <a:solidFill>
                  <a:schemeClr val="dk1"/>
                </a:solidFill>
              </a:rPr>
              <a:t>OS is</a:t>
            </a:r>
            <a:r>
              <a:rPr lang="en-US" sz="3000">
                <a:solidFill>
                  <a:srgbClr val="6B9462"/>
                </a:solidFill>
              </a:rPr>
              <a:t> large and complex</a:t>
            </a:r>
            <a:r>
              <a:rPr lang="en-US" sz="3000">
                <a:solidFill>
                  <a:schemeClr val="dk1"/>
                </a:solidFill>
              </a:rPr>
              <a:t>, even different operating systems may be desired by different customers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3000">
              <a:solidFill>
                <a:schemeClr val="dk1"/>
              </a:solidFill>
            </a:endParaRP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Gloria Hallelujah"/>
            </a:pPr>
            <a:r>
              <a:rPr lang="en-US" sz="3000">
                <a:solidFill>
                  <a:schemeClr val="dk1"/>
                </a:solidFill>
              </a:rPr>
              <a:t>Compromise of an OS </a:t>
            </a:r>
            <a:r>
              <a:rPr lang="en-US" sz="3000">
                <a:solidFill>
                  <a:srgbClr val="6B9462"/>
                </a:solidFill>
              </a:rPr>
              <a:t>impacts all applications</a:t>
            </a: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Font typeface="Arial"/>
              <a:buNone/>
            </a:pPr>
            <a:endParaRPr sz="3000">
              <a:solidFill>
                <a:schemeClr val="dk1"/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 spd="slow">
    <p:cut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 txBox="1">
            <a:spLocks noGrp="1"/>
          </p:cNvSpPr>
          <p:nvPr>
            <p:ph type="title"/>
          </p:nvPr>
        </p:nvSpPr>
        <p:spPr>
          <a:xfrm>
            <a:off x="462750" y="228600"/>
            <a:ext cx="11156400" cy="1501799"/>
          </a:xfrm>
          <a:prstGeom prst="rect">
            <a:avLst/>
          </a:prstGeom>
        </p:spPr>
        <p:txBody>
          <a:bodyPr lIns="117825" tIns="117825" rIns="117825" bIns="117825" anchor="ctr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>
                <a:solidFill>
                  <a:srgbClr val="9B37AA"/>
                </a:solidFill>
              </a:rPr>
              <a:t>Limiting the Damage of a Hacked OS</a:t>
            </a:r>
          </a:p>
        </p:txBody>
      </p:sp>
      <p:sp>
        <p:nvSpPr>
          <p:cNvPr id="262" name="Shape 262"/>
          <p:cNvSpPr txBox="1">
            <a:spLocks noGrp="1"/>
          </p:cNvSpPr>
          <p:nvPr>
            <p:ph type="body" idx="1"/>
          </p:nvPr>
        </p:nvSpPr>
        <p:spPr>
          <a:xfrm>
            <a:off x="5935350" y="1850125"/>
            <a:ext cx="5683800" cy="4904699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en-US" sz="3000" b="1" dirty="0">
                <a:solidFill>
                  <a:srgbClr val="4E75A8"/>
                </a:solidFill>
              </a:rPr>
              <a:t>Use: </a:t>
            </a:r>
            <a:r>
              <a:rPr lang="en-US" sz="3000" dirty="0">
                <a:solidFill>
                  <a:schemeClr val="dk1"/>
                </a:solidFill>
              </a:rPr>
              <a:t>Hypervisor, virtual machines, guest OS and applications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3000" dirty="0">
              <a:solidFill>
                <a:schemeClr val="dk1"/>
              </a:solidFill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3000" dirty="0">
              <a:solidFill>
                <a:schemeClr val="dk1"/>
              </a:solidFill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en-US" sz="3000" dirty="0">
                <a:solidFill>
                  <a:schemeClr val="dk1"/>
                </a:solidFill>
              </a:rPr>
              <a:t>Compromise of OS in VM1 </a:t>
            </a:r>
            <a:r>
              <a:rPr lang="en-US" sz="3000" b="1" dirty="0">
                <a:solidFill>
                  <a:srgbClr val="6B9462"/>
                </a:solidFill>
              </a:rPr>
              <a:t>only impacts applications running on </a:t>
            </a:r>
            <a:r>
              <a:rPr lang="en-US" sz="3000" b="1" dirty="0" smtClean="0">
                <a:solidFill>
                  <a:srgbClr val="6B9462"/>
                </a:solidFill>
              </a:rPr>
              <a:t>VM1</a:t>
            </a:r>
            <a:endParaRPr lang="en-US" sz="3000" b="1" dirty="0">
              <a:solidFill>
                <a:srgbClr val="6B9462"/>
              </a:solidFill>
            </a:endParaRPr>
          </a:p>
        </p:txBody>
      </p:sp>
      <p:pic>
        <p:nvPicPr>
          <p:cNvPr id="263" name="Shape 2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8025" y="1653625"/>
            <a:ext cx="2223500" cy="4670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 txBox="1">
            <a:spLocks noGrp="1"/>
          </p:cNvSpPr>
          <p:nvPr>
            <p:ph type="body" idx="1"/>
          </p:nvPr>
        </p:nvSpPr>
        <p:spPr>
          <a:xfrm>
            <a:off x="6266525" y="1731275"/>
            <a:ext cx="5570099" cy="4904699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3000" dirty="0">
              <a:solidFill>
                <a:schemeClr val="dk1"/>
              </a:solidFill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en-US" sz="3000" dirty="0">
                <a:solidFill>
                  <a:schemeClr val="dk1"/>
                </a:solidFill>
              </a:rPr>
              <a:t>Do your taxes in </a:t>
            </a:r>
            <a:r>
              <a:rPr lang="en-US" sz="3000" dirty="0" smtClean="0">
                <a:solidFill>
                  <a:schemeClr val="dk1"/>
                </a:solidFill>
              </a:rPr>
              <a:t>on VM1 </a:t>
            </a:r>
            <a:r>
              <a:rPr lang="en-US" sz="3000" dirty="0">
                <a:solidFill>
                  <a:schemeClr val="dk1"/>
                </a:solidFill>
              </a:rPr>
              <a:t>while browsing potentially dangerous places on the web on VM2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3000" dirty="0">
              <a:solidFill>
                <a:schemeClr val="dk1"/>
              </a:solidFill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-US" sz="3000" b="1" dirty="0">
                <a:solidFill>
                  <a:srgbClr val="6B9462"/>
                </a:solidFill>
              </a:rPr>
              <a:t>What is the TCB here? 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-US" sz="3000" b="1" dirty="0">
                <a:solidFill>
                  <a:srgbClr val="4E75A8"/>
                </a:solidFill>
              </a:rPr>
              <a:t>Hypervisor!</a:t>
            </a:r>
          </a:p>
        </p:txBody>
      </p:sp>
      <p:sp>
        <p:nvSpPr>
          <p:cNvPr id="270" name="Shape 270"/>
          <p:cNvSpPr txBox="1">
            <a:spLocks noGrp="1"/>
          </p:cNvSpPr>
          <p:nvPr>
            <p:ph type="title"/>
          </p:nvPr>
        </p:nvSpPr>
        <p:spPr>
          <a:xfrm>
            <a:off x="462750" y="228600"/>
            <a:ext cx="11156400" cy="1501799"/>
          </a:xfrm>
          <a:prstGeom prst="rect">
            <a:avLst/>
          </a:prstGeom>
        </p:spPr>
        <p:txBody>
          <a:bodyPr lIns="117825" tIns="117825" rIns="117825" bIns="117825" anchor="ctr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>
                <a:solidFill>
                  <a:srgbClr val="9B37AA"/>
                </a:solidFill>
              </a:rPr>
              <a:t>Limiting the Damage of a Hacked OS</a:t>
            </a:r>
          </a:p>
        </p:txBody>
      </p:sp>
      <p:pic>
        <p:nvPicPr>
          <p:cNvPr id="271" name="Shape 2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8025" y="1653625"/>
            <a:ext cx="2223500" cy="4670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 txBox="1">
            <a:spLocks noGrp="1"/>
          </p:cNvSpPr>
          <p:nvPr>
            <p:ph type="title"/>
          </p:nvPr>
        </p:nvSpPr>
        <p:spPr>
          <a:xfrm>
            <a:off x="462750" y="0"/>
            <a:ext cx="11156400" cy="1501799"/>
          </a:xfrm>
          <a:prstGeom prst="rect">
            <a:avLst/>
          </a:prstGeom>
        </p:spPr>
        <p:txBody>
          <a:bodyPr lIns="117825" tIns="117825" rIns="117825" bIns="117825" anchor="ctr" anchorCtr="0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>
                <a:solidFill>
                  <a:srgbClr val="9B37AA"/>
                </a:solidFill>
              </a:rPr>
              <a:t>Virtualization Security Layers</a:t>
            </a:r>
          </a:p>
        </p:txBody>
      </p:sp>
      <p:pic>
        <p:nvPicPr>
          <p:cNvPr id="278" name="Shape 2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4225" y="1501800"/>
            <a:ext cx="8553450" cy="432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559075" y="1333200"/>
            <a:ext cx="11277600" cy="4904699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buSzPct val="34375"/>
              <a:buFont typeface="Arial"/>
              <a:buNone/>
            </a:pPr>
            <a:r>
              <a:rPr lang="en-US" sz="3200" b="1" dirty="0">
                <a:solidFill>
                  <a:srgbClr val="4E75A8"/>
                </a:solidFill>
              </a:rPr>
              <a:t>Operating System:</a:t>
            </a:r>
          </a:p>
          <a:p>
            <a:pPr marL="914400" lvl="0" indent="-22860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n-US" sz="3000" dirty="0">
                <a:solidFill>
                  <a:schemeClr val="dk1"/>
                </a:solidFill>
              </a:rPr>
              <a:t>Provides easier to use and high level</a:t>
            </a:r>
            <a:br>
              <a:rPr lang="en-US" sz="3000" dirty="0">
                <a:solidFill>
                  <a:schemeClr val="dk1"/>
                </a:solidFill>
              </a:rPr>
            </a:br>
            <a:r>
              <a:rPr lang="en-US" sz="3000" dirty="0">
                <a:solidFill>
                  <a:schemeClr val="dk1"/>
                </a:solidFill>
              </a:rPr>
              <a:t>abstractions for resources such as address space for memory </a:t>
            </a:r>
            <a:r>
              <a:rPr lang="en-US" sz="3000" dirty="0" smtClean="0">
                <a:solidFill>
                  <a:schemeClr val="dk1"/>
                </a:solidFill>
              </a:rPr>
              <a:t>and </a:t>
            </a:r>
            <a:r>
              <a:rPr lang="en-US" sz="3000" dirty="0">
                <a:solidFill>
                  <a:schemeClr val="dk1"/>
                </a:solidFill>
              </a:rPr>
              <a:t>files for disk blocks.</a:t>
            </a:r>
          </a:p>
          <a:p>
            <a:pPr marL="914400" lvl="1" indent="-22860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n-US" sz="3000" dirty="0">
                <a:solidFill>
                  <a:schemeClr val="dk1"/>
                </a:solidFill>
              </a:rPr>
              <a:t>Provides controlled access to hardware resources.</a:t>
            </a:r>
          </a:p>
          <a:p>
            <a:pPr marL="914400" lvl="0" indent="-22860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n-US" sz="3000" dirty="0">
                <a:solidFill>
                  <a:schemeClr val="dk1"/>
                </a:solidFill>
              </a:rPr>
              <a:t>Provides isolation between different processes </a:t>
            </a:r>
            <a:br>
              <a:rPr lang="en-US" sz="3000" dirty="0">
                <a:solidFill>
                  <a:schemeClr val="dk1"/>
                </a:solidFill>
              </a:rPr>
            </a:br>
            <a:r>
              <a:rPr lang="en-US" sz="3000" dirty="0">
                <a:solidFill>
                  <a:schemeClr val="dk1"/>
                </a:solidFill>
              </a:rPr>
              <a:t>and between the processes running untrusted/application code and the trusted </a:t>
            </a:r>
            <a:r>
              <a:rPr lang="en-US" sz="3000" dirty="0" smtClean="0">
                <a:solidFill>
                  <a:schemeClr val="dk1"/>
                </a:solidFill>
              </a:rPr>
              <a:t>operating </a:t>
            </a:r>
            <a:r>
              <a:rPr lang="en-US" sz="3000" dirty="0">
                <a:solidFill>
                  <a:schemeClr val="dk1"/>
                </a:solidFill>
              </a:rPr>
              <a:t>system.</a:t>
            </a:r>
          </a:p>
        </p:txBody>
      </p:sp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462750" y="0"/>
            <a:ext cx="11156400" cy="1501799"/>
          </a:xfrm>
          <a:prstGeom prst="rect">
            <a:avLst/>
          </a:prstGeom>
        </p:spPr>
        <p:txBody>
          <a:bodyPr lIns="117825" tIns="117825" rIns="117825" bIns="117825" anchor="ctr" anchorCtr="0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>
                <a:solidFill>
                  <a:srgbClr val="9B37AA"/>
                </a:solidFill>
              </a:rPr>
              <a:t>Operating Systems </a:t>
            </a:r>
          </a:p>
        </p:txBody>
      </p:sp>
      <p:pic>
        <p:nvPicPr>
          <p:cNvPr id="35" name="Shape 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74943" y="126125"/>
            <a:ext cx="1930950" cy="2186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 txBox="1">
            <a:spLocks noGrp="1"/>
          </p:cNvSpPr>
          <p:nvPr>
            <p:ph type="title"/>
          </p:nvPr>
        </p:nvSpPr>
        <p:spPr>
          <a:xfrm>
            <a:off x="462750" y="152400"/>
            <a:ext cx="11156400" cy="1501799"/>
          </a:xfrm>
          <a:prstGeom prst="rect">
            <a:avLst/>
          </a:prstGeom>
        </p:spPr>
        <p:txBody>
          <a:bodyPr lIns="117825" tIns="117825" rIns="117825" bIns="117825" anchor="ctr" anchorCtr="0">
            <a:noAutofit/>
          </a:bodyPr>
          <a:lstStyle/>
          <a:p>
            <a:pPr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>
                <a:solidFill>
                  <a:srgbClr val="9B37AA"/>
                </a:solidFill>
              </a:rPr>
              <a:t>Correctness: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>
                <a:solidFill>
                  <a:srgbClr val="4E75A8"/>
                </a:solidFill>
              </a:rPr>
              <a:t>The Final TCB Requirement</a:t>
            </a:r>
          </a:p>
        </p:txBody>
      </p:sp>
      <p:sp>
        <p:nvSpPr>
          <p:cNvPr id="285" name="Shape 285"/>
          <p:cNvSpPr txBox="1">
            <a:spLocks noGrp="1"/>
          </p:cNvSpPr>
          <p:nvPr>
            <p:ph type="body" idx="1"/>
          </p:nvPr>
        </p:nvSpPr>
        <p:spPr>
          <a:xfrm>
            <a:off x="559075" y="1655075"/>
            <a:ext cx="11277600" cy="4399500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457200" lvl="0" indent="-2286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n-US" sz="3000" dirty="0">
                <a:solidFill>
                  <a:schemeClr val="dk1"/>
                </a:solidFill>
              </a:rPr>
              <a:t>Compromise of OS (TCB) means an </a:t>
            </a:r>
            <a:r>
              <a:rPr lang="en-US" sz="3000" b="1" dirty="0">
                <a:solidFill>
                  <a:srgbClr val="6B9462"/>
                </a:solidFill>
              </a:rPr>
              <a:t>attacker has access to everything.</a:t>
            </a:r>
          </a:p>
          <a:p>
            <a:pPr marL="457200" lvl="0" indent="-2286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n-US" sz="3000" dirty="0">
                <a:solidFill>
                  <a:schemeClr val="dk1"/>
                </a:solidFill>
              </a:rPr>
              <a:t>Getting the TCB </a:t>
            </a:r>
            <a:r>
              <a:rPr lang="en-US" sz="3000" dirty="0" smtClean="0">
                <a:solidFill>
                  <a:schemeClr val="dk1"/>
                </a:solidFill>
              </a:rPr>
              <a:t>right is </a:t>
            </a:r>
            <a:r>
              <a:rPr lang="en-US" sz="3000" dirty="0">
                <a:solidFill>
                  <a:schemeClr val="dk1"/>
                </a:solidFill>
              </a:rPr>
              <a:t>extremely important</a:t>
            </a:r>
          </a:p>
          <a:p>
            <a:pPr marL="457200" lvl="0" indent="-2286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n-US" sz="3000" b="1" dirty="0">
                <a:solidFill>
                  <a:srgbClr val="6B9462"/>
                </a:solidFill>
              </a:rPr>
              <a:t>Smaller and simpler</a:t>
            </a:r>
            <a:r>
              <a:rPr lang="en-US" sz="3000" dirty="0">
                <a:solidFill>
                  <a:schemeClr val="dk1"/>
                </a:solidFill>
              </a:rPr>
              <a:t> (hypervisor only partitions physical resources among VMs and let us guest OS handle management)</a:t>
            </a:r>
          </a:p>
          <a:p>
            <a:pPr marL="457200" lvl="0" indent="-2286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n-US" sz="3000" b="1" dirty="0">
                <a:solidFill>
                  <a:srgbClr val="6B9462"/>
                </a:solidFill>
              </a:rPr>
              <a:t>Secure coding</a:t>
            </a:r>
            <a:r>
              <a:rPr lang="en-US" sz="3000" dirty="0">
                <a:solidFill>
                  <a:schemeClr val="dk1"/>
                </a:solidFill>
              </a:rPr>
              <a:t> is really important when writing the OS which typically is written in languages that are not type safe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endParaRPr sz="3000" dirty="0">
              <a:solidFill>
                <a:schemeClr val="dk1"/>
              </a:solidFill>
            </a:endParaRPr>
          </a:p>
        </p:txBody>
      </p:sp>
      <p:pic>
        <p:nvPicPr>
          <p:cNvPr id="286" name="Shape 286"/>
          <p:cNvPicPr preferRelativeResize="0"/>
          <p:nvPr/>
        </p:nvPicPr>
        <p:blipFill rotWithShape="1">
          <a:blip r:embed="rId3">
            <a:alphaModFix/>
          </a:blip>
          <a:srcRect l="50595"/>
          <a:stretch/>
        </p:blipFill>
        <p:spPr>
          <a:xfrm>
            <a:off x="9763775" y="222612"/>
            <a:ext cx="1335624" cy="1361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hape 292"/>
          <p:cNvSpPr txBox="1">
            <a:spLocks noGrp="1"/>
          </p:cNvSpPr>
          <p:nvPr>
            <p:ph type="title"/>
          </p:nvPr>
        </p:nvSpPr>
        <p:spPr>
          <a:xfrm>
            <a:off x="2045991" y="242837"/>
            <a:ext cx="10363200" cy="1143000"/>
          </a:xfrm>
          <a:prstGeom prst="rect">
            <a:avLst/>
          </a:prstGeom>
        </p:spPr>
        <p:txBody>
          <a:bodyPr lIns="117825" tIns="117825" rIns="117825" bIns="117825" anchor="ctr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-US">
                <a:solidFill>
                  <a:srgbClr val="9B37AA"/>
                </a:solidFill>
              </a:rPr>
              <a:t>TCB Requirements Quiz</a:t>
            </a:r>
          </a:p>
        </p:txBody>
      </p:sp>
      <p:sp>
        <p:nvSpPr>
          <p:cNvPr id="293" name="Shape 293"/>
          <p:cNvSpPr txBox="1">
            <a:spLocks noGrp="1"/>
          </p:cNvSpPr>
          <p:nvPr>
            <p:ph type="body" idx="1"/>
          </p:nvPr>
        </p:nvSpPr>
        <p:spPr>
          <a:xfrm>
            <a:off x="1328200" y="3428000"/>
            <a:ext cx="9643499" cy="1311600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39285"/>
              <a:buFont typeface="Arial"/>
              <a:buNone/>
            </a:pPr>
            <a:r>
              <a:rPr lang="en-US" sz="2800">
                <a:solidFill>
                  <a:schemeClr val="dk1"/>
                </a:solidFill>
              </a:rPr>
              <a:t>What </a:t>
            </a:r>
            <a:r>
              <a:rPr lang="en-US" sz="2800" b="1">
                <a:solidFill>
                  <a:srgbClr val="4E75A8"/>
                </a:solidFill>
              </a:rPr>
              <a:t>TCB requirement is violated</a:t>
            </a:r>
            <a:r>
              <a:rPr lang="en-US" sz="2800">
                <a:solidFill>
                  <a:schemeClr val="dk1"/>
                </a:solidFill>
              </a:rPr>
              <a:t> as a result of this attack?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2800">
              <a:solidFill>
                <a:schemeClr val="dk1"/>
              </a:solidFill>
            </a:endParaRPr>
          </a:p>
        </p:txBody>
      </p:sp>
      <p:sp>
        <p:nvSpPr>
          <p:cNvPr id="294" name="Shape 294"/>
          <p:cNvSpPr txBox="1"/>
          <p:nvPr/>
        </p:nvSpPr>
        <p:spPr>
          <a:xfrm>
            <a:off x="2122200" y="788225"/>
            <a:ext cx="9323699" cy="2489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28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An attack that exploits a vulnerability in an operating system </a:t>
            </a:r>
            <a:r>
              <a:rPr lang="en-US" sz="2800" b="1">
                <a:solidFill>
                  <a:srgbClr val="4E75A8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turns off the check </a:t>
            </a:r>
            <a:r>
              <a:rPr lang="en-US" sz="28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that is performed before access to a protected resource is granted. </a:t>
            </a:r>
          </a:p>
        </p:txBody>
      </p:sp>
      <p:sp>
        <p:nvSpPr>
          <p:cNvPr id="295" name="Shape 295"/>
          <p:cNvSpPr/>
          <p:nvPr/>
        </p:nvSpPr>
        <p:spPr>
          <a:xfrm>
            <a:off x="4201875" y="4291983"/>
            <a:ext cx="650400" cy="633599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0950" tIns="60950" rIns="60950" bIns="6095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pic>
        <p:nvPicPr>
          <p:cNvPr id="296" name="Shape 2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7300" y="413449"/>
            <a:ext cx="1470149" cy="1622899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Shape 297"/>
          <p:cNvSpPr txBox="1"/>
          <p:nvPr/>
        </p:nvSpPr>
        <p:spPr>
          <a:xfrm>
            <a:off x="5072499" y="3850533"/>
            <a:ext cx="5899200" cy="2489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3200" dirty="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Complete mediation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3200" dirty="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Correctness 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3200" dirty="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Tamper-proof</a:t>
            </a:r>
          </a:p>
        </p:txBody>
      </p:sp>
      <p:sp>
        <p:nvSpPr>
          <p:cNvPr id="298" name="Shape 298"/>
          <p:cNvSpPr/>
          <p:nvPr/>
        </p:nvSpPr>
        <p:spPr>
          <a:xfrm>
            <a:off x="4201875" y="4999008"/>
            <a:ext cx="650400" cy="633599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0950" tIns="60950" rIns="60950" bIns="6095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99" name="Shape 299"/>
          <p:cNvSpPr/>
          <p:nvPr/>
        </p:nvSpPr>
        <p:spPr>
          <a:xfrm>
            <a:off x="4201875" y="5706033"/>
            <a:ext cx="650400" cy="633599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0950" tIns="60950" rIns="60950" bIns="6095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ransition xmlns:p14="http://schemas.microsoft.com/office/powerpoint/2010/main" spd="slow">
    <p:cut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Shape 305"/>
          <p:cNvSpPr txBox="1">
            <a:spLocks noGrp="1"/>
          </p:cNvSpPr>
          <p:nvPr>
            <p:ph type="title"/>
          </p:nvPr>
        </p:nvSpPr>
        <p:spPr>
          <a:xfrm>
            <a:off x="2045991" y="319037"/>
            <a:ext cx="10363200" cy="1143000"/>
          </a:xfrm>
          <a:prstGeom prst="rect">
            <a:avLst/>
          </a:prstGeom>
        </p:spPr>
        <p:txBody>
          <a:bodyPr lIns="117825" tIns="117825" rIns="117825" bIns="117825" anchor="ctr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-US">
                <a:solidFill>
                  <a:srgbClr val="9B37AA"/>
                </a:solidFill>
              </a:rPr>
              <a:t>Size of Security Code Quiz</a:t>
            </a:r>
          </a:p>
        </p:txBody>
      </p:sp>
      <p:sp>
        <p:nvSpPr>
          <p:cNvPr id="306" name="Shape 306"/>
          <p:cNvSpPr txBox="1">
            <a:spLocks noGrp="1"/>
          </p:cNvSpPr>
          <p:nvPr>
            <p:ph type="body" idx="1"/>
          </p:nvPr>
        </p:nvSpPr>
        <p:spPr>
          <a:xfrm>
            <a:off x="2106500" y="3144158"/>
            <a:ext cx="9290699" cy="2249400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0" lvl="0" indent="0" rtl="0">
              <a:lnSpc>
                <a:spcPct val="200000"/>
              </a:lnSpc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en-US" sz="3000" dirty="0">
                <a:solidFill>
                  <a:schemeClr val="dk1"/>
                </a:solidFill>
              </a:rPr>
              <a:t>Windows OS is </a:t>
            </a:r>
            <a:r>
              <a:rPr lang="en-US" sz="3000" b="1" dirty="0">
                <a:solidFill>
                  <a:srgbClr val="4E75A8"/>
                </a:solidFill>
              </a:rPr>
              <a:t>100x</a:t>
            </a:r>
            <a:r>
              <a:rPr lang="en-US" sz="3000" dirty="0">
                <a:solidFill>
                  <a:schemeClr val="dk1"/>
                </a:solidFill>
              </a:rPr>
              <a:t> larger than MS DOS</a:t>
            </a:r>
          </a:p>
          <a:p>
            <a:pPr marL="0" lvl="0" indent="0" rtl="0">
              <a:lnSpc>
                <a:spcPct val="200000"/>
              </a:lnSpc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en-US" sz="3000" dirty="0">
                <a:solidFill>
                  <a:schemeClr val="dk1"/>
                </a:solidFill>
              </a:rPr>
              <a:t>Windows OS is </a:t>
            </a:r>
            <a:r>
              <a:rPr lang="en-US" sz="3000" b="1" dirty="0">
                <a:solidFill>
                  <a:srgbClr val="4E75A8"/>
                </a:solidFill>
              </a:rPr>
              <a:t>500x</a:t>
            </a:r>
            <a:r>
              <a:rPr lang="en-US" sz="3000" dirty="0">
                <a:solidFill>
                  <a:schemeClr val="dk1"/>
                </a:solidFill>
              </a:rPr>
              <a:t> larger than MS DOS</a:t>
            </a:r>
          </a:p>
          <a:p>
            <a:pPr marL="0" lvl="0" indent="0" rtl="0">
              <a:lnSpc>
                <a:spcPct val="200000"/>
              </a:lnSpc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en-US" sz="3000" dirty="0">
                <a:solidFill>
                  <a:schemeClr val="dk1"/>
                </a:solidFill>
              </a:rPr>
              <a:t>Windows OS is </a:t>
            </a:r>
            <a:r>
              <a:rPr lang="en-US" sz="3000" b="1" dirty="0">
                <a:solidFill>
                  <a:srgbClr val="4E75A8"/>
                </a:solidFill>
              </a:rPr>
              <a:t>10,000x</a:t>
            </a:r>
            <a:r>
              <a:rPr lang="en-US" sz="3000" dirty="0">
                <a:solidFill>
                  <a:schemeClr val="dk1"/>
                </a:solidFill>
              </a:rPr>
              <a:t> larger than MS DOS</a:t>
            </a:r>
          </a:p>
        </p:txBody>
      </p:sp>
      <p:pic>
        <p:nvPicPr>
          <p:cNvPr id="307" name="Shape 3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7300" y="413449"/>
            <a:ext cx="1470149" cy="1622899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Shape 308"/>
          <p:cNvSpPr/>
          <p:nvPr/>
        </p:nvSpPr>
        <p:spPr>
          <a:xfrm>
            <a:off x="1297550" y="3555933"/>
            <a:ext cx="650400" cy="633599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0950" tIns="60950" rIns="60950" bIns="6095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309" name="Shape 309"/>
          <p:cNvSpPr txBox="1"/>
          <p:nvPr/>
        </p:nvSpPr>
        <p:spPr>
          <a:xfrm>
            <a:off x="2046000" y="1018525"/>
            <a:ext cx="10014899" cy="287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39285"/>
              <a:buFont typeface="Arial"/>
              <a:buNone/>
            </a:pPr>
            <a:r>
              <a:rPr lang="en-US" sz="28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Going from MS DOS to recent Windows operating systems, </a:t>
            </a:r>
            <a:r>
              <a:rPr lang="en-US" sz="2800" b="1">
                <a:solidFill>
                  <a:srgbClr val="4E75A8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what is a rough estimate for the multiplier </a:t>
            </a:r>
            <a:r>
              <a:rPr lang="en-US" sz="28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for the lines of code (e.g. multiplier is x if recent Windows OS is x times the number of lines of code in DOS)?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sz="2800">
              <a:solidFill>
                <a:schemeClr val="dk1"/>
              </a:solidFill>
              <a:latin typeface="Gloria Hallelujah"/>
              <a:ea typeface="Gloria Hallelujah"/>
              <a:cs typeface="Gloria Hallelujah"/>
              <a:sym typeface="Gloria Hallelujah"/>
            </a:endParaRPr>
          </a:p>
        </p:txBody>
      </p:sp>
      <p:sp>
        <p:nvSpPr>
          <p:cNvPr id="310" name="Shape 310"/>
          <p:cNvSpPr/>
          <p:nvPr/>
        </p:nvSpPr>
        <p:spPr>
          <a:xfrm>
            <a:off x="1297550" y="4474745"/>
            <a:ext cx="650400" cy="633599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0950" tIns="60950" rIns="60950" bIns="6095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311" name="Shape 311"/>
          <p:cNvSpPr/>
          <p:nvPr/>
        </p:nvSpPr>
        <p:spPr>
          <a:xfrm>
            <a:off x="1297550" y="5393558"/>
            <a:ext cx="650400" cy="633599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0950" tIns="60950" rIns="60950" bIns="6095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ransition xmlns:p14="http://schemas.microsoft.com/office/powerpoint/2010/main" spd="slow">
    <p:cut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Shape 317"/>
          <p:cNvSpPr txBox="1">
            <a:spLocks noGrp="1"/>
          </p:cNvSpPr>
          <p:nvPr>
            <p:ph type="title"/>
          </p:nvPr>
        </p:nvSpPr>
        <p:spPr>
          <a:xfrm>
            <a:off x="2045991" y="242837"/>
            <a:ext cx="10363200" cy="1143000"/>
          </a:xfrm>
          <a:prstGeom prst="rect">
            <a:avLst/>
          </a:prstGeom>
        </p:spPr>
        <p:txBody>
          <a:bodyPr lIns="117825" tIns="117825" rIns="117825" bIns="117825" anchor="ctr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-US">
                <a:solidFill>
                  <a:srgbClr val="9B37AA"/>
                </a:solidFill>
              </a:rPr>
              <a:t>Hypervisor Code Size Quiz</a:t>
            </a:r>
          </a:p>
        </p:txBody>
      </p:sp>
      <p:sp>
        <p:nvSpPr>
          <p:cNvPr id="318" name="Shape 318"/>
          <p:cNvSpPr txBox="1">
            <a:spLocks noGrp="1"/>
          </p:cNvSpPr>
          <p:nvPr>
            <p:ph type="body" idx="1"/>
          </p:nvPr>
        </p:nvSpPr>
        <p:spPr>
          <a:xfrm>
            <a:off x="6963100" y="3477557"/>
            <a:ext cx="3346199" cy="2117999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0" lvl="0" indent="0" rtl="0">
              <a:lnSpc>
                <a:spcPct val="200000"/>
              </a:lnSpc>
              <a:spcBef>
                <a:spcPts val="0"/>
              </a:spcBef>
              <a:buClr>
                <a:schemeClr val="dk1"/>
              </a:buClr>
              <a:buSzPct val="39285"/>
              <a:buFont typeface="Arial"/>
              <a:buNone/>
            </a:pPr>
            <a:r>
              <a:rPr lang="en-US" sz="2800" dirty="0">
                <a:solidFill>
                  <a:schemeClr val="dk1"/>
                </a:solidFill>
              </a:rPr>
              <a:t>10,000   </a:t>
            </a:r>
          </a:p>
          <a:p>
            <a:pPr marL="0" lvl="0" indent="0" rtl="0">
              <a:lnSpc>
                <a:spcPct val="200000"/>
              </a:lnSpc>
              <a:spcBef>
                <a:spcPts val="0"/>
              </a:spcBef>
              <a:buClr>
                <a:schemeClr val="dk1"/>
              </a:buClr>
              <a:buSzPct val="39285"/>
              <a:buFont typeface="Arial"/>
              <a:buNone/>
            </a:pPr>
            <a:r>
              <a:rPr lang="en-US" sz="2800" dirty="0">
                <a:solidFill>
                  <a:schemeClr val="dk1"/>
                </a:solidFill>
              </a:rPr>
              <a:t>150,000  </a:t>
            </a:r>
          </a:p>
          <a:p>
            <a:pPr marL="0" lvl="0" indent="0" rtl="0">
              <a:lnSpc>
                <a:spcPct val="200000"/>
              </a:lnSpc>
              <a:spcBef>
                <a:spcPts val="0"/>
              </a:spcBef>
              <a:buClr>
                <a:schemeClr val="dk1"/>
              </a:buClr>
              <a:buSzPct val="39285"/>
              <a:buFont typeface="Arial"/>
              <a:buNone/>
            </a:pPr>
            <a:r>
              <a:rPr lang="en-US" sz="2800" dirty="0">
                <a:solidFill>
                  <a:schemeClr val="dk1"/>
                </a:solidFill>
              </a:rPr>
              <a:t>1,000,000</a:t>
            </a:r>
          </a:p>
        </p:txBody>
      </p:sp>
      <p:sp>
        <p:nvSpPr>
          <p:cNvPr id="319" name="Shape 319"/>
          <p:cNvSpPr txBox="1"/>
          <p:nvPr/>
        </p:nvSpPr>
        <p:spPr>
          <a:xfrm>
            <a:off x="2091950" y="1295198"/>
            <a:ext cx="8869799" cy="1482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39285"/>
              <a:buFont typeface="Arial"/>
              <a:buNone/>
            </a:pPr>
            <a:r>
              <a:rPr lang="en-US" sz="2800" dirty="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The number of lines of code in a hypervisor is </a:t>
            </a:r>
            <a:r>
              <a:rPr lang="en-US" sz="2800" b="1" dirty="0">
                <a:solidFill>
                  <a:srgbClr val="4E75A8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expected to be smaller</a:t>
            </a:r>
            <a:r>
              <a:rPr lang="en-US" sz="2800" dirty="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. </a:t>
            </a:r>
            <a:r>
              <a:rPr lang="en-US" sz="2800" dirty="0" err="1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Xen</a:t>
            </a:r>
            <a:r>
              <a:rPr lang="en-US" sz="2800" dirty="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 is an open source hypervisor.</a:t>
            </a:r>
          </a:p>
        </p:txBody>
      </p:sp>
      <p:pic>
        <p:nvPicPr>
          <p:cNvPr id="320" name="Shape 3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7300" y="413449"/>
            <a:ext cx="1470149" cy="1622899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Shape 321"/>
          <p:cNvSpPr/>
          <p:nvPr/>
        </p:nvSpPr>
        <p:spPr>
          <a:xfrm>
            <a:off x="6040425" y="3902958"/>
            <a:ext cx="650400" cy="633599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0950" tIns="60950" rIns="60950" bIns="6095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322" name="Shape 322"/>
          <p:cNvSpPr txBox="1"/>
          <p:nvPr/>
        </p:nvSpPr>
        <p:spPr>
          <a:xfrm>
            <a:off x="1331025" y="2531359"/>
            <a:ext cx="9418800" cy="1371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800" b="1" dirty="0">
                <a:solidFill>
                  <a:srgbClr val="4E75A8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What is a rough estimate </a:t>
            </a:r>
            <a:r>
              <a:rPr lang="en-US" sz="2800" dirty="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for the lines of code for the </a:t>
            </a:r>
            <a:r>
              <a:rPr lang="en-US" sz="2800" b="1" dirty="0" err="1">
                <a:solidFill>
                  <a:srgbClr val="4E75A8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Xen</a:t>
            </a:r>
            <a:r>
              <a:rPr lang="en-US" sz="2800" b="1" dirty="0">
                <a:solidFill>
                  <a:srgbClr val="4E75A8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 hypervisor</a:t>
            </a:r>
            <a:r>
              <a:rPr lang="en-US" sz="2800" dirty="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?  </a:t>
            </a:r>
          </a:p>
        </p:txBody>
      </p:sp>
      <p:sp>
        <p:nvSpPr>
          <p:cNvPr id="323" name="Shape 323"/>
          <p:cNvSpPr/>
          <p:nvPr/>
        </p:nvSpPr>
        <p:spPr>
          <a:xfrm>
            <a:off x="6040425" y="4721358"/>
            <a:ext cx="650400" cy="633599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0950" tIns="60950" rIns="60950" bIns="6095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324" name="Shape 324"/>
          <p:cNvSpPr/>
          <p:nvPr/>
        </p:nvSpPr>
        <p:spPr>
          <a:xfrm>
            <a:off x="6040425" y="5539758"/>
            <a:ext cx="650400" cy="633599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0950" tIns="60950" rIns="60950" bIns="6095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pic>
        <p:nvPicPr>
          <p:cNvPr id="325" name="Shape 3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05503" y="4032825"/>
            <a:ext cx="4057449" cy="2010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 txBox="1">
            <a:spLocks noGrp="1"/>
          </p:cNvSpPr>
          <p:nvPr>
            <p:ph type="title"/>
          </p:nvPr>
        </p:nvSpPr>
        <p:spPr>
          <a:xfrm>
            <a:off x="944883" y="663066"/>
            <a:ext cx="10363200" cy="1143000"/>
          </a:xfrm>
          <a:prstGeom prst="rect">
            <a:avLst/>
          </a:prstGeom>
        </p:spPr>
        <p:txBody>
          <a:bodyPr lIns="117825" tIns="117825" rIns="117825" bIns="117825" anchor="ctr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-US" sz="4800">
                <a:latin typeface="Questrial"/>
                <a:ea typeface="Questrial"/>
                <a:cs typeface="Questrial"/>
                <a:sym typeface="Questrial"/>
              </a:rPr>
              <a:t>Operating Systems Security</a:t>
            </a:r>
          </a:p>
        </p:txBody>
      </p:sp>
      <p:sp>
        <p:nvSpPr>
          <p:cNvPr id="332" name="Shape 332"/>
          <p:cNvSpPr txBox="1"/>
          <p:nvPr/>
        </p:nvSpPr>
        <p:spPr>
          <a:xfrm>
            <a:off x="883908" y="780850"/>
            <a:ext cx="6616499" cy="2000100"/>
          </a:xfrm>
          <a:prstGeom prst="rect">
            <a:avLst/>
          </a:prstGeom>
          <a:noFill/>
          <a:ln>
            <a:noFill/>
          </a:ln>
        </p:spPr>
        <p:txBody>
          <a:bodyPr lIns="60950" tIns="60950" rIns="60950" bIns="60950" anchor="ctr" anchorCtr="0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4000" b="1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 Lesson Summary</a:t>
            </a:r>
          </a:p>
        </p:txBody>
      </p:sp>
      <p:sp>
        <p:nvSpPr>
          <p:cNvPr id="333" name="Shape 333"/>
          <p:cNvSpPr txBox="1">
            <a:spLocks noGrp="1"/>
          </p:cNvSpPr>
          <p:nvPr>
            <p:ph type="body" idx="1"/>
          </p:nvPr>
        </p:nvSpPr>
        <p:spPr>
          <a:xfrm>
            <a:off x="798725" y="2570900"/>
            <a:ext cx="10230000" cy="1896299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Questrial"/>
            </a:pPr>
            <a:r>
              <a:rPr lang="en-US" sz="24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Understand the important role an OS plays in </a:t>
            </a:r>
            <a:r>
              <a:rPr lang="en-US" sz="2400" b="1">
                <a:solidFill>
                  <a:srgbClr val="6B9462"/>
                </a:solidFill>
                <a:latin typeface="Questrial"/>
                <a:ea typeface="Questrial"/>
                <a:cs typeface="Questrial"/>
                <a:sym typeface="Questrial"/>
              </a:rPr>
              <a:t>protecting resources and applications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240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Questrial"/>
            </a:pPr>
            <a:r>
              <a:rPr lang="en-US" sz="24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Understand how OS is </a:t>
            </a:r>
            <a:r>
              <a:rPr lang="en-US" sz="2400" b="1">
                <a:solidFill>
                  <a:srgbClr val="6B9462"/>
                </a:solidFill>
                <a:latin typeface="Questrial"/>
                <a:ea typeface="Questrial"/>
                <a:cs typeface="Questrial"/>
                <a:sym typeface="Questrial"/>
              </a:rPr>
              <a:t>isolated from untrusted code </a:t>
            </a:r>
            <a:r>
              <a:rPr lang="en-US" sz="24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with hardware support for memory management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240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ct val="100000"/>
              <a:buFont typeface="Questrial"/>
            </a:pPr>
            <a:r>
              <a:rPr lang="en-US" sz="24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Understand how </a:t>
            </a:r>
            <a:r>
              <a:rPr lang="en-US" sz="2400" b="1">
                <a:solidFill>
                  <a:srgbClr val="6B9462"/>
                </a:solidFill>
                <a:latin typeface="Questrial"/>
                <a:ea typeface="Questrial"/>
                <a:cs typeface="Questrial"/>
                <a:sym typeface="Questrial"/>
              </a:rPr>
              <a:t>complete mediation</a:t>
            </a:r>
            <a:r>
              <a:rPr lang="en-US" sz="24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 is provided.</a:t>
            </a:r>
          </a:p>
        </p:txBody>
      </p:sp>
      <p:cxnSp>
        <p:nvCxnSpPr>
          <p:cNvPr id="334" name="Shape 334"/>
          <p:cNvCxnSpPr/>
          <p:nvPr/>
        </p:nvCxnSpPr>
        <p:spPr>
          <a:xfrm>
            <a:off x="864250" y="2366375"/>
            <a:ext cx="10124100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335" name="Shape 335"/>
          <p:cNvCxnSpPr/>
          <p:nvPr/>
        </p:nvCxnSpPr>
        <p:spPr>
          <a:xfrm>
            <a:off x="883900" y="5790550"/>
            <a:ext cx="10124100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</p:spTree>
  </p:cSld>
  <p:clrMapOvr>
    <a:masterClrMapping/>
  </p:clrMapOvr>
  <p:transition xmlns:p14="http://schemas.microsoft.com/office/powerpoint/2010/main"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>
            <a:spLocks noGrp="1"/>
          </p:cNvSpPr>
          <p:nvPr>
            <p:ph type="title"/>
          </p:nvPr>
        </p:nvSpPr>
        <p:spPr>
          <a:xfrm>
            <a:off x="462750" y="0"/>
            <a:ext cx="11156400" cy="1501799"/>
          </a:xfrm>
          <a:prstGeom prst="rect">
            <a:avLst/>
          </a:prstGeom>
        </p:spPr>
        <p:txBody>
          <a:bodyPr lIns="117825" tIns="117825" rIns="117825" bIns="117825" anchor="ctr" anchorCtr="0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/>
              <a:t>Need for </a:t>
            </a:r>
            <a:r>
              <a:rPr lang="en-US">
                <a:solidFill>
                  <a:srgbClr val="9B37AA"/>
                </a:solidFill>
              </a:rPr>
              <a:t>Trusting an Operating System</a:t>
            </a:r>
          </a:p>
        </p:txBody>
      </p:sp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599050" y="1435650"/>
            <a:ext cx="11277600" cy="1501799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37500"/>
              <a:buFont typeface="Cambria"/>
              <a:buNone/>
            </a:pPr>
            <a:r>
              <a:rPr lang="en-US" sz="3200">
                <a:solidFill>
                  <a:schemeClr val="dk1"/>
                </a:solidFill>
              </a:rPr>
              <a:t>Why do we need to </a:t>
            </a:r>
            <a:r>
              <a:rPr lang="en-US" sz="3200" b="1">
                <a:solidFill>
                  <a:srgbClr val="4E75A8"/>
                </a:solidFill>
              </a:rPr>
              <a:t>trust</a:t>
            </a:r>
            <a:r>
              <a:rPr lang="en-US" sz="3200">
                <a:solidFill>
                  <a:schemeClr val="dk1"/>
                </a:solidFill>
              </a:rPr>
              <a:t> the operating system?</a:t>
            </a: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37500"/>
              <a:buFont typeface="Cambria"/>
              <a:buNone/>
            </a:pPr>
            <a:r>
              <a:rPr lang="en-US" sz="3200">
                <a:solidFill>
                  <a:schemeClr val="dk1"/>
                </a:solidFill>
              </a:rPr>
              <a:t>     (AKA a </a:t>
            </a:r>
            <a:r>
              <a:rPr lang="en-US" sz="3200" b="1">
                <a:solidFill>
                  <a:srgbClr val="4E75A8"/>
                </a:solidFill>
              </a:rPr>
              <a:t>trusted computing base or TCB</a:t>
            </a:r>
            <a:r>
              <a:rPr lang="en-US" sz="3200">
                <a:solidFill>
                  <a:schemeClr val="dk1"/>
                </a:solidFill>
              </a:rPr>
              <a:t>)</a:t>
            </a: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37500"/>
              <a:buFont typeface="Cambria"/>
              <a:buNone/>
            </a:pPr>
            <a:r>
              <a:rPr lang="en-US" sz="3200">
                <a:solidFill>
                  <a:schemeClr val="dk1"/>
                </a:solidFill>
              </a:rPr>
              <a:t>What requirements must it meet to be trusted?</a:t>
            </a:r>
          </a:p>
        </p:txBody>
      </p:sp>
      <p:sp>
        <p:nvSpPr>
          <p:cNvPr id="43" name="Shape 43"/>
          <p:cNvSpPr txBox="1"/>
          <p:nvPr/>
        </p:nvSpPr>
        <p:spPr>
          <a:xfrm>
            <a:off x="5360650" y="3040900"/>
            <a:ext cx="5982599" cy="3000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457200" lvl="0" indent="-228600" rtl="0">
              <a:spcBef>
                <a:spcPts val="0"/>
              </a:spcBef>
              <a:buNone/>
            </a:pPr>
            <a:r>
              <a:rPr lang="en-US" sz="3200" b="1">
                <a:solidFill>
                  <a:srgbClr val="6B9462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TCB Requirements: </a:t>
            </a:r>
          </a:p>
          <a:p>
            <a:pPr marL="1371600" lvl="0" indent="-431800" rtl="0">
              <a:spcBef>
                <a:spcPts val="0"/>
              </a:spcBef>
              <a:buClr>
                <a:schemeClr val="dk1"/>
              </a:buClr>
              <a:buSzPct val="100000"/>
              <a:buFont typeface="Gloria Hallelujah"/>
              <a:buAutoNum type="arabicPeriod"/>
            </a:pPr>
            <a:r>
              <a:rPr lang="en-US" sz="32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Tamper-proof, </a:t>
            </a:r>
          </a:p>
          <a:p>
            <a:pPr marL="1371600" lvl="0" indent="-431800" rtl="0">
              <a:spcBef>
                <a:spcPts val="0"/>
              </a:spcBef>
              <a:buClr>
                <a:schemeClr val="dk1"/>
              </a:buClr>
              <a:buSzPct val="100000"/>
              <a:buFont typeface="Gloria Hallelujah"/>
              <a:buAutoNum type="arabicPeriod"/>
            </a:pPr>
            <a:r>
              <a:rPr lang="en-US" sz="32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Complete mediation, and </a:t>
            </a:r>
          </a:p>
          <a:p>
            <a:pPr marL="1371600" lvl="0" indent="-431800" rtl="0">
              <a:spcBef>
                <a:spcPts val="0"/>
              </a:spcBef>
              <a:buClr>
                <a:schemeClr val="dk1"/>
              </a:buClr>
              <a:buSzPct val="100000"/>
              <a:buFont typeface="Gloria Hallelujah"/>
              <a:buAutoNum type="arabicPeriod"/>
            </a:pPr>
            <a:r>
              <a:rPr lang="en-US" sz="32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Correct</a:t>
            </a:r>
          </a:p>
        </p:txBody>
      </p:sp>
      <p:pic>
        <p:nvPicPr>
          <p:cNvPr id="44" name="Shape 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4225" y="3607446"/>
            <a:ext cx="4455600" cy="2433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>
            <a:spLocks noGrp="1"/>
          </p:cNvSpPr>
          <p:nvPr>
            <p:ph type="title"/>
          </p:nvPr>
        </p:nvSpPr>
        <p:spPr>
          <a:xfrm>
            <a:off x="462750" y="-76200"/>
            <a:ext cx="11156400" cy="1501799"/>
          </a:xfrm>
          <a:prstGeom prst="rect">
            <a:avLst/>
          </a:prstGeom>
        </p:spPr>
        <p:txBody>
          <a:bodyPr lIns="117825" tIns="117825" rIns="117825" bIns="117825" anchor="ctr" anchorCtr="0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/>
              <a:t>TCB and Resource Protection</a:t>
            </a:r>
          </a:p>
        </p:txBody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3850850" y="1184025"/>
            <a:ext cx="7768200" cy="4904699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3200" b="1">
              <a:solidFill>
                <a:srgbClr val="4E75A8"/>
              </a:solidFill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3200">
              <a:solidFill>
                <a:schemeClr val="dk1"/>
              </a:solidFill>
            </a:endParaRPr>
          </a:p>
          <a:p>
            <a:pPr marL="914400" lvl="0" indent="-22860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n-US" sz="3200">
                <a:solidFill>
                  <a:schemeClr val="dk1"/>
                </a:solidFill>
              </a:rPr>
              <a:t>Must establish the </a:t>
            </a:r>
            <a:r>
              <a:rPr lang="en-US" sz="3200">
                <a:solidFill>
                  <a:srgbClr val="6B9462"/>
                </a:solidFill>
              </a:rPr>
              <a:t>source of a request</a:t>
            </a:r>
            <a:r>
              <a:rPr lang="en-US" sz="3200">
                <a:solidFill>
                  <a:schemeClr val="dk1"/>
                </a:solidFill>
              </a:rPr>
              <a:t> for a resource (authentication is how we do it)</a:t>
            </a:r>
          </a:p>
          <a:p>
            <a:pPr marL="457200" lvl="0" indent="0" rtl="0">
              <a:lnSpc>
                <a:spcPct val="100000"/>
              </a:lnSpc>
              <a:spcBef>
                <a:spcPts val="0"/>
              </a:spcBef>
              <a:buNone/>
            </a:pPr>
            <a:endParaRPr sz="3200">
              <a:solidFill>
                <a:schemeClr val="dk1"/>
              </a:solidFill>
            </a:endParaRPr>
          </a:p>
          <a:p>
            <a:pPr marL="914400" lvl="0" indent="-22860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n-US" sz="3200">
                <a:solidFill>
                  <a:srgbClr val="6B9462"/>
                </a:solidFill>
              </a:rPr>
              <a:t>Authorization</a:t>
            </a:r>
            <a:r>
              <a:rPr lang="en-US" sz="3200">
                <a:solidFill>
                  <a:schemeClr val="dk1"/>
                </a:solidFill>
              </a:rPr>
              <a:t> or access control</a:t>
            </a:r>
          </a:p>
          <a:p>
            <a:pPr marL="457200" lvl="0" indent="0" rtl="0">
              <a:lnSpc>
                <a:spcPct val="100000"/>
              </a:lnSpc>
              <a:spcBef>
                <a:spcPts val="0"/>
              </a:spcBef>
              <a:buNone/>
            </a:pPr>
            <a:endParaRPr sz="3200">
              <a:solidFill>
                <a:schemeClr val="dk1"/>
              </a:solidFill>
            </a:endParaRPr>
          </a:p>
          <a:p>
            <a:pPr marL="914400" lvl="0" indent="-22860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n-US" sz="3200">
                <a:solidFill>
                  <a:schemeClr val="dk1"/>
                </a:solidFill>
              </a:rPr>
              <a:t>Mechanisms that </a:t>
            </a:r>
            <a:r>
              <a:rPr lang="en-US" sz="3200">
                <a:solidFill>
                  <a:srgbClr val="6B9462"/>
                </a:solidFill>
              </a:rPr>
              <a:t>allow various policies</a:t>
            </a:r>
            <a:r>
              <a:rPr lang="en-US" sz="3200">
                <a:solidFill>
                  <a:schemeClr val="dk1"/>
                </a:solidFill>
              </a:rPr>
              <a:t> to be supported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3200">
              <a:solidFill>
                <a:schemeClr val="dk1"/>
              </a:solidFill>
            </a:endParaRP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Font typeface="Cambria"/>
              <a:buNone/>
            </a:pPr>
            <a:endParaRPr sz="3200">
              <a:solidFill>
                <a:schemeClr val="dk1"/>
              </a:solidFill>
            </a:endParaRPr>
          </a:p>
        </p:txBody>
      </p:sp>
      <p:sp>
        <p:nvSpPr>
          <p:cNvPr id="52" name="Shape 52"/>
          <p:cNvSpPr txBox="1"/>
          <p:nvPr/>
        </p:nvSpPr>
        <p:spPr>
          <a:xfrm>
            <a:off x="804600" y="946900"/>
            <a:ext cx="10472700" cy="129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3200" b="1">
                <a:solidFill>
                  <a:srgbClr val="4E75A8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TCB Controls access to protected resources</a:t>
            </a:r>
          </a:p>
        </p:txBody>
      </p:sp>
      <p:pic>
        <p:nvPicPr>
          <p:cNvPr id="53" name="Shape 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4600" y="2555549"/>
            <a:ext cx="2956250" cy="3230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xfrm>
            <a:off x="2045991" y="242837"/>
            <a:ext cx="10363200" cy="1143000"/>
          </a:xfrm>
          <a:prstGeom prst="rect">
            <a:avLst/>
          </a:prstGeom>
        </p:spPr>
        <p:txBody>
          <a:bodyPr lIns="117825" tIns="117825" rIns="117825" bIns="117825" anchor="ctr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-US">
                <a:solidFill>
                  <a:srgbClr val="9B37AA"/>
                </a:solidFill>
              </a:rPr>
              <a:t>Secure OS Quiz #</a:t>
            </a:r>
            <a:r>
              <a:rPr lang="en-US"/>
              <a:t>1</a:t>
            </a:r>
          </a:p>
        </p:txBody>
      </p: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1401950" y="2646075"/>
            <a:ext cx="10470299" cy="4770899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en-US" sz="3000">
                <a:solidFill>
                  <a:schemeClr val="dk1"/>
                </a:solidFill>
              </a:rPr>
              <a:t>This vendor’s more secure OS met TCB requirements while the others did not.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en-US" sz="3000">
                <a:solidFill>
                  <a:schemeClr val="dk1"/>
                </a:solidFill>
              </a:rPr>
              <a:t/>
            </a:r>
            <a:br>
              <a:rPr lang="en-US" sz="3000">
                <a:solidFill>
                  <a:schemeClr val="dk1"/>
                </a:solidFill>
              </a:rPr>
            </a:br>
            <a:r>
              <a:rPr lang="en-US" sz="3000">
                <a:solidFill>
                  <a:schemeClr val="dk1"/>
                </a:solidFill>
              </a:rPr>
              <a:t>The two OS were similar as far as security was concerned but one was not as big a target.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en-US" sz="3000">
                <a:solidFill>
                  <a:schemeClr val="dk1"/>
                </a:solidFill>
              </a:rPr>
              <a:t/>
            </a:r>
            <a:br>
              <a:rPr lang="en-US" sz="3000">
                <a:solidFill>
                  <a:schemeClr val="dk1"/>
                </a:solidFill>
              </a:rPr>
            </a:br>
            <a:r>
              <a:rPr lang="en-US" sz="3000">
                <a:solidFill>
                  <a:schemeClr val="dk1"/>
                </a:solidFill>
              </a:rPr>
              <a:t>The more secure OS could be much simpler than the other one.</a:t>
            </a:r>
          </a:p>
        </p:txBody>
      </p:sp>
      <p:sp>
        <p:nvSpPr>
          <p:cNvPr id="61" name="Shape 61"/>
          <p:cNvSpPr txBox="1"/>
          <p:nvPr/>
        </p:nvSpPr>
        <p:spPr>
          <a:xfrm>
            <a:off x="2102450" y="797223"/>
            <a:ext cx="9769799" cy="2872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2800" dirty="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A </a:t>
            </a:r>
            <a:r>
              <a:rPr lang="en-US" sz="2800" dirty="0">
                <a:solidFill>
                  <a:srgbClr val="6B9462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computer vendor ad </a:t>
            </a:r>
            <a:r>
              <a:rPr lang="en-US" sz="2800" dirty="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claimed that its computers (including the OS they ran) were </a:t>
            </a:r>
            <a:r>
              <a:rPr lang="en-US" sz="2800" dirty="0">
                <a:solidFill>
                  <a:srgbClr val="6B9462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more secure</a:t>
            </a:r>
            <a:r>
              <a:rPr lang="en-US" sz="2800" dirty="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. This claim could be based on one or more of the following:</a:t>
            </a:r>
            <a:br>
              <a:rPr lang="en-US" sz="2800" dirty="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</a:br>
            <a:endParaRPr lang="en-US" sz="2800" dirty="0">
              <a:solidFill>
                <a:schemeClr val="dk1"/>
              </a:solidFill>
              <a:latin typeface="Gloria Hallelujah"/>
              <a:ea typeface="Gloria Hallelujah"/>
              <a:cs typeface="Gloria Hallelujah"/>
              <a:sym typeface="Gloria Hallelujah"/>
            </a:endParaRPr>
          </a:p>
        </p:txBody>
      </p:sp>
      <p:sp>
        <p:nvSpPr>
          <p:cNvPr id="62" name="Shape 62"/>
          <p:cNvSpPr/>
          <p:nvPr/>
        </p:nvSpPr>
        <p:spPr>
          <a:xfrm>
            <a:off x="670150" y="2849933"/>
            <a:ext cx="650400" cy="633599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0950" tIns="60950" rIns="60950" bIns="6095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63" name="Shape 63"/>
          <p:cNvSpPr/>
          <p:nvPr/>
        </p:nvSpPr>
        <p:spPr>
          <a:xfrm>
            <a:off x="670150" y="4188233"/>
            <a:ext cx="650400" cy="633599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0950" tIns="60950" rIns="60950" bIns="6095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64" name="Shape 64"/>
          <p:cNvSpPr/>
          <p:nvPr/>
        </p:nvSpPr>
        <p:spPr>
          <a:xfrm>
            <a:off x="670150" y="5526533"/>
            <a:ext cx="650400" cy="633599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0950" tIns="60950" rIns="60950" bIns="6095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pic>
        <p:nvPicPr>
          <p:cNvPr id="65" name="Shape 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8825" y="610724"/>
            <a:ext cx="1470149" cy="1622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>
            <a:spLocks noGrp="1"/>
          </p:cNvSpPr>
          <p:nvPr>
            <p:ph type="title"/>
          </p:nvPr>
        </p:nvSpPr>
        <p:spPr>
          <a:xfrm>
            <a:off x="2045991" y="242837"/>
            <a:ext cx="10363200" cy="1143000"/>
          </a:xfrm>
          <a:prstGeom prst="rect">
            <a:avLst/>
          </a:prstGeom>
        </p:spPr>
        <p:txBody>
          <a:bodyPr lIns="117825" tIns="117825" rIns="117825" bIns="117825" anchor="ctr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-US" dirty="0">
                <a:solidFill>
                  <a:srgbClr val="9B37AA"/>
                </a:solidFill>
              </a:rPr>
              <a:t>Secure OS Quiz #2</a:t>
            </a:r>
          </a:p>
        </p:txBody>
      </p:sp>
      <p:sp>
        <p:nvSpPr>
          <p:cNvPr id="72" name="Shape 72"/>
          <p:cNvSpPr txBox="1">
            <a:spLocks noGrp="1"/>
          </p:cNvSpPr>
          <p:nvPr>
            <p:ph type="body" idx="1"/>
          </p:nvPr>
        </p:nvSpPr>
        <p:spPr>
          <a:xfrm>
            <a:off x="3828125" y="2994325"/>
            <a:ext cx="8107199" cy="4770899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3000" b="1">
                <a:solidFill>
                  <a:srgbClr val="4E75A8"/>
                </a:solidFill>
              </a:rPr>
              <a:t>Is the cost of a system call: </a:t>
            </a:r>
          </a:p>
          <a:p>
            <a:pPr marL="0" indent="457200" rtl="0">
              <a:lnSpc>
                <a:spcPct val="100000"/>
              </a:lnSpc>
              <a:spcBef>
                <a:spcPts val="0"/>
              </a:spcBef>
              <a:buNone/>
            </a:pPr>
            <a:endParaRPr sz="3000">
              <a:solidFill>
                <a:schemeClr val="dk1"/>
              </a:solidFill>
            </a:endParaRPr>
          </a:p>
          <a:p>
            <a:pPr marL="914400" lvl="0" indent="45720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3000">
                <a:solidFill>
                  <a:schemeClr val="dk1"/>
                </a:solidFill>
              </a:rPr>
              <a:t>the same as a regular call</a:t>
            </a:r>
          </a:p>
          <a:p>
            <a:pPr marL="0" indent="457200" rtl="0">
              <a:lnSpc>
                <a:spcPct val="100000"/>
              </a:lnSpc>
              <a:spcBef>
                <a:spcPts val="0"/>
              </a:spcBef>
              <a:buNone/>
            </a:pPr>
            <a:endParaRPr sz="3000">
              <a:solidFill>
                <a:schemeClr val="dk1"/>
              </a:solidFill>
            </a:endParaRPr>
          </a:p>
          <a:p>
            <a:pPr marL="914400" lvl="0" indent="45720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3000">
                <a:solidFill>
                  <a:schemeClr val="dk1"/>
                </a:solidFill>
              </a:rPr>
              <a:t>higher than a regular call</a:t>
            </a:r>
          </a:p>
        </p:txBody>
      </p:sp>
      <p:sp>
        <p:nvSpPr>
          <p:cNvPr id="73" name="Shape 73"/>
          <p:cNvSpPr txBox="1"/>
          <p:nvPr/>
        </p:nvSpPr>
        <p:spPr>
          <a:xfrm>
            <a:off x="2122200" y="1170625"/>
            <a:ext cx="10014899" cy="182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2800" dirty="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A </a:t>
            </a:r>
            <a:r>
              <a:rPr lang="en-US" sz="2800" b="1" dirty="0">
                <a:solidFill>
                  <a:srgbClr val="6B9462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system call</a:t>
            </a:r>
            <a:r>
              <a:rPr lang="en-US" sz="2800" dirty="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 allows application code to gain access to functionality implemented by the OS. A system call is often called a protected procedure call.</a:t>
            </a:r>
          </a:p>
        </p:txBody>
      </p:sp>
      <p:sp>
        <p:nvSpPr>
          <p:cNvPr id="74" name="Shape 74"/>
          <p:cNvSpPr/>
          <p:nvPr/>
        </p:nvSpPr>
        <p:spPr>
          <a:xfrm>
            <a:off x="4404775" y="3969283"/>
            <a:ext cx="650400" cy="633599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0950" tIns="60950" rIns="60950" bIns="6095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75" name="Shape 75"/>
          <p:cNvSpPr/>
          <p:nvPr/>
        </p:nvSpPr>
        <p:spPr>
          <a:xfrm>
            <a:off x="4404775" y="4914283"/>
            <a:ext cx="650400" cy="633599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0950" tIns="60950" rIns="60950" bIns="6095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pic>
        <p:nvPicPr>
          <p:cNvPr id="76" name="Shape 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9000" y="514324"/>
            <a:ext cx="1470149" cy="1622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Shape 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2425" y="2994325"/>
            <a:ext cx="3128924" cy="3088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>
            <a:spLocks noGrp="1"/>
          </p:cNvSpPr>
          <p:nvPr>
            <p:ph type="title"/>
          </p:nvPr>
        </p:nvSpPr>
        <p:spPr>
          <a:xfrm>
            <a:off x="2045991" y="242837"/>
            <a:ext cx="10363200" cy="1143000"/>
          </a:xfrm>
          <a:prstGeom prst="rect">
            <a:avLst/>
          </a:prstGeom>
        </p:spPr>
        <p:txBody>
          <a:bodyPr lIns="117825" tIns="117825" rIns="117825" bIns="117825" anchor="ctr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-US">
                <a:solidFill>
                  <a:srgbClr val="9B37AA"/>
                </a:solidFill>
              </a:rPr>
              <a:t>Secure OS Quiz #3</a:t>
            </a:r>
          </a:p>
        </p:txBody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2235800" y="3448150"/>
            <a:ext cx="8107199" cy="4770899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3000">
                <a:solidFill>
                  <a:schemeClr val="dk1"/>
                </a:solidFill>
              </a:rPr>
              <a:t>Process runs on behalf of a user who must have previously logged in, 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endParaRPr sz="3000">
              <a:solidFill>
                <a:schemeClr val="dk1"/>
              </a:solidFill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3000">
                <a:solidFill>
                  <a:schemeClr val="dk1"/>
                </a:solidFill>
              </a:rPr>
              <a:t>Requested resource allows us to find out who must be requesting it</a:t>
            </a:r>
          </a:p>
        </p:txBody>
      </p:sp>
      <p:sp>
        <p:nvSpPr>
          <p:cNvPr id="85" name="Shape 85"/>
          <p:cNvSpPr txBox="1"/>
          <p:nvPr/>
        </p:nvSpPr>
        <p:spPr>
          <a:xfrm>
            <a:off x="2122200" y="1058923"/>
            <a:ext cx="9101700" cy="2378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2800" b="1" dirty="0">
                <a:solidFill>
                  <a:srgbClr val="6B9462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Complete mediation</a:t>
            </a:r>
            <a:r>
              <a:rPr lang="en-US" sz="2800" dirty="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 ensures that the OS cannot be bypassed when accessing a protected resource. </a:t>
            </a:r>
            <a:r>
              <a:rPr lang="en-US" sz="2800" b="1" dirty="0">
                <a:solidFill>
                  <a:srgbClr val="4E75A8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How does the OS know </a:t>
            </a:r>
            <a:r>
              <a:rPr lang="en-US" sz="2800" dirty="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who is making the request for the resource? </a:t>
            </a:r>
          </a:p>
        </p:txBody>
      </p:sp>
      <p:pic>
        <p:nvPicPr>
          <p:cNvPr id="86" name="Shape 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9150" y="625224"/>
            <a:ext cx="1470149" cy="1622899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Shape 87"/>
          <p:cNvSpPr/>
          <p:nvPr/>
        </p:nvSpPr>
        <p:spPr>
          <a:xfrm>
            <a:off x="1350575" y="3576008"/>
            <a:ext cx="650400" cy="633599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0950" tIns="60950" rIns="60950" bIns="6095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88" name="Shape 88"/>
          <p:cNvSpPr/>
          <p:nvPr/>
        </p:nvSpPr>
        <p:spPr>
          <a:xfrm>
            <a:off x="1350575" y="4954633"/>
            <a:ext cx="650400" cy="633599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0950" tIns="60950" rIns="60950" bIns="6095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ransition xmlns:p14="http://schemas.microsoft.com/office/powerpoint/2010/main"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title"/>
          </p:nvPr>
        </p:nvSpPr>
        <p:spPr>
          <a:xfrm>
            <a:off x="462750" y="228600"/>
            <a:ext cx="8818500" cy="1501799"/>
          </a:xfrm>
          <a:prstGeom prst="rect">
            <a:avLst/>
          </a:prstGeom>
        </p:spPr>
        <p:txBody>
          <a:bodyPr lIns="117825" tIns="117825" rIns="117825" bIns="117825" anchor="ctr" anchorCtr="0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/>
              <a:t>Isolating OS from Untrusted User Code</a:t>
            </a:r>
          </a:p>
        </p:txBody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559075" y="1655075"/>
            <a:ext cx="11277600" cy="4904699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en-US" sz="3000">
                <a:solidFill>
                  <a:srgbClr val="6B9462"/>
                </a:solidFill>
              </a:rPr>
              <a:t>How do we meet the first requirement of a</a:t>
            </a:r>
            <a:br>
              <a:rPr lang="en-US" sz="3000">
                <a:solidFill>
                  <a:srgbClr val="6B9462"/>
                </a:solidFill>
              </a:rPr>
            </a:br>
            <a:r>
              <a:rPr lang="en-US" sz="3000">
                <a:solidFill>
                  <a:srgbClr val="6B9462"/>
                </a:solidFill>
              </a:rPr>
              <a:t>TCB (e.g., isolation or tamper-proof)?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3000">
              <a:solidFill>
                <a:schemeClr val="dk1"/>
              </a:solidFill>
            </a:endParaRP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n-US" sz="3000">
                <a:solidFill>
                  <a:schemeClr val="dk1"/>
                </a:solidFill>
              </a:rPr>
              <a:t>Hardware support for memory protection</a:t>
            </a: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n-US" sz="3000">
                <a:solidFill>
                  <a:schemeClr val="dk1"/>
                </a:solidFill>
              </a:rPr>
              <a:t>Processor execution modes (system AND user modes, execution rings)</a:t>
            </a: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n-US" sz="3000">
                <a:solidFill>
                  <a:schemeClr val="dk1"/>
                </a:solidFill>
              </a:rPr>
              <a:t>Privileged instructions which can only be executed in system mode</a:t>
            </a: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n-US" sz="3000">
                <a:solidFill>
                  <a:schemeClr val="dk1"/>
                </a:solidFill>
              </a:rPr>
              <a:t>System calls used to transfer control between user and system code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3000">
              <a:solidFill>
                <a:schemeClr val="dk1"/>
              </a:solidFill>
            </a:endParaRP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Font typeface="Cambria"/>
              <a:buNone/>
            </a:pPr>
            <a:endParaRPr sz="3000">
              <a:solidFill>
                <a:schemeClr val="dk1"/>
              </a:solidFill>
            </a:endParaRPr>
          </a:p>
        </p:txBody>
      </p:sp>
      <p:pic>
        <p:nvPicPr>
          <p:cNvPr id="96" name="Shape 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92575" y="281199"/>
            <a:ext cx="2075942" cy="275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</p:sld>
</file>

<file path=ppt/theme/theme1.xml><?xml version="1.0" encoding="utf-8"?>
<a:theme xmlns:a="http://schemas.openxmlformats.org/drawingml/2006/main" name="1_591wF97">
  <a:themeElements>
    <a:clrScheme name="591wF97 1">
      <a:dk1>
        <a:srgbClr val="000000"/>
      </a:dk1>
      <a:lt1>
        <a:srgbClr val="FFFFFF"/>
      </a:lt1>
      <a:dk2>
        <a:srgbClr val="3333FF"/>
      </a:dk2>
      <a:lt2>
        <a:srgbClr val="00FFFF"/>
      </a:lt2>
      <a:accent1>
        <a:srgbClr val="00CCCC"/>
      </a:accent1>
      <a:accent2>
        <a:srgbClr val="CC99FF"/>
      </a:accent2>
      <a:accent3>
        <a:srgbClr val="ADADFF"/>
      </a:accent3>
      <a:accent4>
        <a:srgbClr val="DADADA"/>
      </a:accent4>
      <a:accent5>
        <a:srgbClr val="AAE2E2"/>
      </a:accent5>
      <a:accent6>
        <a:srgbClr val="B98AE7"/>
      </a:accent6>
      <a:hlink>
        <a:srgbClr val="6600CC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296</TotalTime>
  <Words>2324</Words>
  <Application>Microsoft Macintosh PowerPoint</Application>
  <PresentationFormat>Custom</PresentationFormat>
  <Paragraphs>350</Paragraphs>
  <Slides>34</Slides>
  <Notes>34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5" baseType="lpstr">
      <vt:lpstr>1_591wF97</vt:lpstr>
      <vt:lpstr>Operating Systems Security</vt:lpstr>
      <vt:lpstr>Operating Systems (OS) </vt:lpstr>
      <vt:lpstr>Operating Systems </vt:lpstr>
      <vt:lpstr>Need for Trusting an Operating System</vt:lpstr>
      <vt:lpstr>TCB and Resource Protection</vt:lpstr>
      <vt:lpstr>Secure OS Quiz #1</vt:lpstr>
      <vt:lpstr>Secure OS Quiz #2</vt:lpstr>
      <vt:lpstr>Secure OS Quiz #3</vt:lpstr>
      <vt:lpstr>Isolating OS from Untrusted User Code</vt:lpstr>
      <vt:lpstr>System Calls: Going from User to OS Code</vt:lpstr>
      <vt:lpstr>Isolating User Processes from Each Other</vt:lpstr>
      <vt:lpstr>Tampering with the OS Quiz</vt:lpstr>
      <vt:lpstr>Address Space: Unit of Isolation</vt:lpstr>
      <vt:lpstr>Address Translation</vt:lpstr>
      <vt:lpstr>Process Data/Code Protection</vt:lpstr>
      <vt:lpstr>Process Protection through Memory Management</vt:lpstr>
      <vt:lpstr>Revisiting Stack Overflow Quiz</vt:lpstr>
      <vt:lpstr>Preventing Malicious Code Execution on the Stack through a Non-Executable Stack</vt:lpstr>
      <vt:lpstr>OS Isolation from Application Code</vt:lpstr>
      <vt:lpstr>OS Isolation from Application Code</vt:lpstr>
      <vt:lpstr>Linux User/Kernel Memory Split</vt:lpstr>
      <vt:lpstr>Execution Privilege Level Quiz</vt:lpstr>
      <vt:lpstr>Complete Mediation: The TCB</vt:lpstr>
      <vt:lpstr>Complete Mediation: User Code</vt:lpstr>
      <vt:lpstr>Complete Mediation: OS</vt:lpstr>
      <vt:lpstr>Virtualization</vt:lpstr>
      <vt:lpstr>Limiting the Damage of a Hacked OS</vt:lpstr>
      <vt:lpstr>Limiting the Damage of a Hacked OS</vt:lpstr>
      <vt:lpstr>Virtualization Security Layers</vt:lpstr>
      <vt:lpstr>Correctness: The Final TCB Requirement</vt:lpstr>
      <vt:lpstr>TCB Requirements Quiz</vt:lpstr>
      <vt:lpstr>Size of Security Code Quiz</vt:lpstr>
      <vt:lpstr>Hypervisor Code Size Quiz</vt:lpstr>
      <vt:lpstr>Operating Systems Security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Operating Systems Security</dc:title>
  <cp:lastModifiedBy>Wenke Lee</cp:lastModifiedBy>
  <cp:revision>12</cp:revision>
  <dcterms:modified xsi:type="dcterms:W3CDTF">2015-08-25T20:20:59Z</dcterms:modified>
</cp:coreProperties>
</file>